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1" r:id="rId5"/>
    <p:sldId id="263" r:id="rId6"/>
    <p:sldId id="258" r:id="rId7"/>
    <p:sldId id="259" r:id="rId8"/>
    <p:sldId id="260" r:id="rId9"/>
    <p:sldId id="261" r:id="rId10"/>
    <p:sldId id="264" r:id="rId11"/>
    <p:sldId id="273" r:id="rId12"/>
    <p:sldId id="265" r:id="rId13"/>
    <p:sldId id="266" r:id="rId14"/>
    <p:sldId id="267" r:id="rId15"/>
    <p:sldId id="268" r:id="rId16"/>
    <p:sldId id="269" r:id="rId17"/>
    <p:sldId id="262" r:id="rId18"/>
    <p:sldId id="270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7FFC-8BC5-43D9-8837-367DD92515E1}" type="datetimeFigureOut">
              <a:rPr lang="fr-FR" smtClean="0"/>
              <a:pPr/>
              <a:t>30/08/2020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AD76-14B4-4974-BC71-C14F3FE9AA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7FFC-8BC5-43D9-8837-367DD92515E1}" type="datetimeFigureOut">
              <a:rPr lang="fr-FR" smtClean="0"/>
              <a:pPr/>
              <a:t>30/08/2020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AD76-14B4-4974-BC71-C14F3FE9AA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7FFC-8BC5-43D9-8837-367DD92515E1}" type="datetimeFigureOut">
              <a:rPr lang="fr-FR" smtClean="0"/>
              <a:pPr/>
              <a:t>30/08/2020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AD76-14B4-4974-BC71-C14F3FE9AA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7FFC-8BC5-43D9-8837-367DD92515E1}" type="datetimeFigureOut">
              <a:rPr lang="fr-FR" smtClean="0"/>
              <a:pPr/>
              <a:t>30/08/2020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AD76-14B4-4974-BC71-C14F3FE9AA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7FFC-8BC5-43D9-8837-367DD92515E1}" type="datetimeFigureOut">
              <a:rPr lang="fr-FR" smtClean="0"/>
              <a:pPr/>
              <a:t>30/08/2020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AD76-14B4-4974-BC71-C14F3FE9AA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7FFC-8BC5-43D9-8837-367DD92515E1}" type="datetimeFigureOut">
              <a:rPr lang="fr-FR" smtClean="0"/>
              <a:pPr/>
              <a:t>30/08/2020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AD76-14B4-4974-BC71-C14F3FE9AA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7FFC-8BC5-43D9-8837-367DD92515E1}" type="datetimeFigureOut">
              <a:rPr lang="fr-FR" smtClean="0"/>
              <a:pPr/>
              <a:t>30/08/2020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AD76-14B4-4974-BC71-C14F3FE9AA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7FFC-8BC5-43D9-8837-367DD92515E1}" type="datetimeFigureOut">
              <a:rPr lang="fr-FR" smtClean="0"/>
              <a:pPr/>
              <a:t>30/08/2020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AD76-14B4-4974-BC71-C14F3FE9AA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7FFC-8BC5-43D9-8837-367DD92515E1}" type="datetimeFigureOut">
              <a:rPr lang="fr-FR" smtClean="0"/>
              <a:pPr/>
              <a:t>30/08/2020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AD76-14B4-4974-BC71-C14F3FE9AA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7FFC-8BC5-43D9-8837-367DD92515E1}" type="datetimeFigureOut">
              <a:rPr lang="fr-FR" smtClean="0"/>
              <a:pPr/>
              <a:t>30/08/2020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AD76-14B4-4974-BC71-C14F3FE9AA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7FFC-8BC5-43D9-8837-367DD92515E1}" type="datetimeFigureOut">
              <a:rPr lang="fr-FR" smtClean="0"/>
              <a:pPr/>
              <a:t>30/08/2020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AD76-14B4-4974-BC71-C14F3FE9AA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F7FFC-8BC5-43D9-8837-367DD92515E1}" type="datetimeFigureOut">
              <a:rPr lang="fr-FR" smtClean="0"/>
              <a:pPr/>
              <a:t>30/08/2020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9AD76-14B4-4974-BC71-C14F3FE9AA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Traumatisme abdominal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215206" y="5929330"/>
            <a:ext cx="17090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Dr BENAZZA</a:t>
            </a:r>
          </a:p>
          <a:p>
            <a:r>
              <a:rPr lang="fr-FR" sz="2400" dirty="0" smtClean="0"/>
              <a:t>2019-2020</a:t>
            </a:r>
            <a:endParaRPr lang="fr-F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Instabilité hémodynamique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5% des patients sont en état grave</a:t>
            </a:r>
          </a:p>
          <a:p>
            <a:r>
              <a:rPr lang="fr-FR" dirty="0" smtClean="0"/>
              <a:t>Signes cliniques évocateur d’un trauma </a:t>
            </a:r>
            <a:r>
              <a:rPr lang="fr-FR" dirty="0" err="1" smtClean="0"/>
              <a:t>abd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     gros ventre</a:t>
            </a:r>
          </a:p>
          <a:p>
            <a:pPr>
              <a:buNone/>
            </a:pPr>
            <a:r>
              <a:rPr lang="fr-FR" dirty="0" smtClean="0"/>
              <a:t>     </a:t>
            </a:r>
            <a:r>
              <a:rPr lang="fr-FR" dirty="0" err="1" smtClean="0"/>
              <a:t>paleur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</a:t>
            </a:r>
            <a:r>
              <a:rPr lang="fr-FR" dirty="0" err="1" smtClean="0"/>
              <a:t>tacchycardie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hypotension 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857224" y="5286388"/>
            <a:ext cx="2214578" cy="428628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500430" y="4500570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Transfusion +réa</a:t>
            </a:r>
          </a:p>
          <a:p>
            <a:r>
              <a:rPr lang="fr-FR" dirty="0" err="1" smtClean="0"/>
              <a:t>Fast</a:t>
            </a:r>
            <a:r>
              <a:rPr lang="fr-FR" dirty="0" smtClean="0"/>
              <a:t> écho</a:t>
            </a:r>
          </a:p>
          <a:p>
            <a:r>
              <a:rPr lang="fr-FR" dirty="0" err="1" smtClean="0"/>
              <a:t>Rx</a:t>
            </a:r>
            <a:r>
              <a:rPr lang="fr-FR" dirty="0" smtClean="0"/>
              <a:t> bassin +</a:t>
            </a:r>
            <a:r>
              <a:rPr lang="fr-FR" dirty="0" err="1" smtClean="0"/>
              <a:t>Rx</a:t>
            </a:r>
            <a:r>
              <a:rPr lang="fr-FR" dirty="0" smtClean="0"/>
              <a:t> Thorax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715140" y="5357826"/>
            <a:ext cx="1714512" cy="1107996"/>
          </a:xfrm>
          <a:prstGeom prst="rect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chemeClr val="bg1"/>
                </a:solidFill>
              </a:rPr>
              <a:t>PLP</a:t>
            </a:r>
            <a:endParaRPr lang="fr-FR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fr-FR" dirty="0" smtClean="0"/>
              <a:t>PLP positive: sup à 05 cc de sang</a:t>
            </a:r>
          </a:p>
          <a:p>
            <a:pPr>
              <a:buNone/>
            </a:pPr>
            <a:r>
              <a:rPr lang="fr-FR" dirty="0" smtClean="0"/>
              <a:t>                            GR sup à 100000</a:t>
            </a:r>
          </a:p>
          <a:p>
            <a:pPr>
              <a:buNone/>
            </a:pPr>
            <a:r>
              <a:rPr lang="fr-FR" dirty="0" smtClean="0"/>
              <a:t>                            GB sup à 500:mm</a:t>
            </a:r>
            <a:r>
              <a:rPr lang="fr-FR" sz="2400" dirty="0" smtClean="0"/>
              <a:t>3</a:t>
            </a:r>
          </a:p>
          <a:p>
            <a:pPr>
              <a:buNone/>
            </a:pPr>
            <a:r>
              <a:rPr lang="fr-FR" sz="2400" dirty="0" smtClean="0"/>
              <a:t>                                      </a:t>
            </a:r>
            <a:r>
              <a:rPr lang="fr-FR" sz="2800" dirty="0" smtClean="0"/>
              <a:t>présence de liquide </a:t>
            </a:r>
            <a:r>
              <a:rPr lang="fr-FR" sz="2800" dirty="0" err="1" smtClean="0"/>
              <a:t>dig</a:t>
            </a:r>
            <a:r>
              <a:rPr lang="fr-FR" sz="2800" dirty="0" smtClean="0"/>
              <a:t> </a:t>
            </a:r>
            <a:r>
              <a:rPr lang="fr-FR" sz="2800" dirty="0" err="1" smtClean="0"/>
              <a:t>bilaire</a:t>
            </a:r>
            <a:r>
              <a:rPr lang="fr-FR" sz="2800" dirty="0" smtClean="0"/>
              <a:t> ou urinaire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Stabilité hémodynamique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/>
          <a:lstStyle/>
          <a:p>
            <a:r>
              <a:rPr lang="fr-FR" dirty="0" smtClean="0"/>
              <a:t>TDM +</a:t>
            </a:r>
            <a:r>
              <a:rPr lang="fr-FR" dirty="0" err="1" smtClean="0"/>
              <a:t>inj</a:t>
            </a:r>
            <a:r>
              <a:rPr lang="fr-FR" dirty="0" smtClean="0"/>
              <a:t> de PC est l’examen de référence</a:t>
            </a:r>
          </a:p>
          <a:p>
            <a:r>
              <a:rPr lang="fr-FR" dirty="0" smtClean="0"/>
              <a:t>L’attitude non opératoire est actuellement retenue sauf en cas de </a:t>
            </a:r>
            <a:r>
              <a:rPr lang="fr-FR" u="sng" dirty="0" smtClean="0"/>
              <a:t>péritonite</a:t>
            </a:r>
            <a:endParaRPr lang="fr-FR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Trauma splénique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L’organe le + atteint</a:t>
            </a:r>
          </a:p>
          <a:p>
            <a:r>
              <a:rPr lang="fr-FR" dirty="0" smtClean="0"/>
              <a:t>Douleurs de l’HCG</a:t>
            </a:r>
          </a:p>
          <a:p>
            <a:r>
              <a:rPr lang="fr-FR" dirty="0" smtClean="0"/>
              <a:t>+/- signes de choc          </a:t>
            </a:r>
            <a:r>
              <a:rPr lang="fr-FR" dirty="0" err="1" smtClean="0"/>
              <a:t>Hgie</a:t>
            </a:r>
            <a:r>
              <a:rPr lang="fr-FR" dirty="0" smtClean="0"/>
              <a:t> importante</a:t>
            </a:r>
          </a:p>
          <a:p>
            <a:r>
              <a:rPr lang="fr-FR" dirty="0" smtClean="0"/>
              <a:t>Trauma thoracique gauche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3929058" y="3071810"/>
            <a:ext cx="71438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Trauma hépatique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Discordance entre les signes cliniques et la gravité des lésions</a:t>
            </a:r>
          </a:p>
          <a:p>
            <a:r>
              <a:rPr lang="fr-FR" dirty="0" err="1" smtClean="0"/>
              <a:t>Trt</a:t>
            </a:r>
            <a:r>
              <a:rPr lang="fr-FR" dirty="0" smtClean="0"/>
              <a:t> non opératoire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Trauma pancréatique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fr-FR" dirty="0" smtClean="0"/>
              <a:t>3% des trauma </a:t>
            </a:r>
            <a:r>
              <a:rPr lang="fr-FR" dirty="0" err="1" smtClean="0"/>
              <a:t>abd</a:t>
            </a:r>
            <a:endParaRPr lang="fr-FR" dirty="0" smtClean="0"/>
          </a:p>
          <a:p>
            <a:r>
              <a:rPr lang="fr-FR" dirty="0" smtClean="0"/>
              <a:t>Chute à vélo de l’enfant avec impact du guidon</a:t>
            </a:r>
          </a:p>
          <a:p>
            <a:r>
              <a:rPr lang="fr-FR" dirty="0" smtClean="0"/>
              <a:t>Tableau clinique variable:</a:t>
            </a:r>
          </a:p>
          <a:p>
            <a:pPr>
              <a:buNone/>
            </a:pPr>
            <a:r>
              <a:rPr lang="fr-FR" dirty="0" smtClean="0"/>
              <a:t>       asymptomatique</a:t>
            </a:r>
          </a:p>
          <a:p>
            <a:pPr>
              <a:buNone/>
            </a:pPr>
            <a:r>
              <a:rPr lang="fr-FR" dirty="0" smtClean="0"/>
              <a:t>       tableau péritonéal</a:t>
            </a:r>
          </a:p>
          <a:p>
            <a:pPr>
              <a:buNone/>
            </a:pPr>
            <a:r>
              <a:rPr lang="fr-FR" i="1" dirty="0" smtClean="0"/>
              <a:t>La gravité est liée au lésion associées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lésions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4525963"/>
          </a:xfrm>
        </p:spPr>
        <p:txBody>
          <a:bodyPr/>
          <a:lstStyle/>
          <a:p>
            <a:r>
              <a:rPr lang="fr-FR" dirty="0" smtClean="0"/>
              <a:t>Intestin: désinsertion mésentérique        </a:t>
            </a:r>
            <a:r>
              <a:rPr lang="fr-FR" b="1" dirty="0" smtClean="0"/>
              <a:t>péritonite</a:t>
            </a:r>
          </a:p>
          <a:p>
            <a:r>
              <a:rPr lang="fr-FR" dirty="0" smtClean="0"/>
              <a:t>Vessie          ? (fracture du bassin)</a:t>
            </a:r>
          </a:p>
          <a:p>
            <a:r>
              <a:rPr lang="fr-FR" dirty="0" smtClean="0"/>
              <a:t>Rein            </a:t>
            </a:r>
            <a:r>
              <a:rPr lang="fr-FR" b="1" dirty="0" smtClean="0"/>
              <a:t>HRP</a:t>
            </a:r>
            <a:endParaRPr lang="fr-FR" b="1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6429388" y="2000240"/>
            <a:ext cx="571504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1285852" y="307181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1571604" y="257174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CAT devant un trauma </a:t>
            </a:r>
            <a:r>
              <a:rPr lang="fr-FR" dirty="0" err="1" smtClean="0"/>
              <a:t>abd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214546" y="1500174"/>
            <a:ext cx="392909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Statut hémodynamique initial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28662" y="2214554"/>
            <a:ext cx="928694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stable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929322" y="2143116"/>
            <a:ext cx="1143008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instable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0034" y="2845354"/>
            <a:ext cx="2928958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TDM CORPS ENTIER INJECTÉ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00034" y="3571876"/>
            <a:ext cx="285752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Fuite active du PC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00034" y="4286256"/>
            <a:ext cx="642942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non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85852" y="4286256"/>
            <a:ext cx="2071702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oui: </a:t>
            </a:r>
            <a:r>
              <a:rPr lang="fr-FR" b="1" dirty="0" err="1" smtClean="0">
                <a:solidFill>
                  <a:srgbClr val="C00000"/>
                </a:solidFill>
              </a:rPr>
              <a:t>embolisation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0034" y="5000636"/>
            <a:ext cx="285752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surveillance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00034" y="5500702"/>
            <a:ext cx="285752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Indication </a:t>
            </a:r>
            <a:r>
              <a:rPr lang="fr-FR" b="1" dirty="0" err="1" smtClean="0">
                <a:solidFill>
                  <a:srgbClr val="C00000"/>
                </a:solidFill>
              </a:rPr>
              <a:t>chir</a:t>
            </a:r>
            <a:r>
              <a:rPr lang="fr-FR" b="1" dirty="0" smtClean="0">
                <a:solidFill>
                  <a:srgbClr val="C00000"/>
                </a:solidFill>
              </a:rPr>
              <a:t>?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00034" y="6286520"/>
            <a:ext cx="857256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non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857356" y="6072206"/>
            <a:ext cx="1500198" cy="923330"/>
          </a:xfrm>
          <a:prstGeom prst="rect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Oui: </a:t>
            </a:r>
            <a:r>
              <a:rPr lang="fr-FR" b="1" dirty="0" err="1" smtClean="0">
                <a:solidFill>
                  <a:schemeClr val="bg1"/>
                </a:solidFill>
              </a:rPr>
              <a:t>ceolio</a:t>
            </a:r>
            <a:r>
              <a:rPr lang="fr-FR" b="1" dirty="0" smtClean="0">
                <a:solidFill>
                  <a:schemeClr val="bg1"/>
                </a:solidFill>
              </a:rPr>
              <a:t>/laparotomie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16" name="Connecteur droit avec flèche 15"/>
          <p:cNvCxnSpPr>
            <a:stCxn id="5" idx="2"/>
          </p:cNvCxnSpPr>
          <p:nvPr/>
        </p:nvCxnSpPr>
        <p:spPr>
          <a:xfrm rot="16200000" flipH="1">
            <a:off x="1274062" y="2702832"/>
            <a:ext cx="273612" cy="3571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>
            <a:off x="1142976" y="3429000"/>
            <a:ext cx="428628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5400000">
            <a:off x="1464447" y="4107661"/>
            <a:ext cx="357984" cy="79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5400000">
            <a:off x="715142" y="4142586"/>
            <a:ext cx="428628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5400000">
            <a:off x="1500166" y="5429264"/>
            <a:ext cx="142876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rot="16200000" flipV="1">
            <a:off x="1464447" y="4822041"/>
            <a:ext cx="224632" cy="1031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5400000">
            <a:off x="643704" y="6071412"/>
            <a:ext cx="428628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rot="5400000">
            <a:off x="2215340" y="5999974"/>
            <a:ext cx="285752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rot="5400000">
            <a:off x="785788" y="4857760"/>
            <a:ext cx="285750" cy="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5857884" y="2714620"/>
            <a:ext cx="1214446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C00000"/>
                </a:solidFill>
              </a:rPr>
              <a:t>déchocage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5786446" y="3286124"/>
            <a:ext cx="1357322" cy="92333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C00000"/>
                </a:solidFill>
              </a:rPr>
              <a:t>Fast</a:t>
            </a:r>
            <a:r>
              <a:rPr lang="fr-FR" b="1" dirty="0" smtClean="0">
                <a:solidFill>
                  <a:srgbClr val="C00000"/>
                </a:solidFill>
              </a:rPr>
              <a:t>-écho</a:t>
            </a:r>
          </a:p>
          <a:p>
            <a:r>
              <a:rPr lang="fr-FR" b="1" dirty="0" err="1" smtClean="0">
                <a:solidFill>
                  <a:srgbClr val="C00000"/>
                </a:solidFill>
              </a:rPr>
              <a:t>Rx</a:t>
            </a:r>
            <a:r>
              <a:rPr lang="fr-FR" b="1" dirty="0" smtClean="0">
                <a:solidFill>
                  <a:srgbClr val="C00000"/>
                </a:solidFill>
              </a:rPr>
              <a:t> Bassin</a:t>
            </a:r>
          </a:p>
          <a:p>
            <a:r>
              <a:rPr lang="fr-FR" b="1" dirty="0" err="1" smtClean="0">
                <a:solidFill>
                  <a:srgbClr val="C00000"/>
                </a:solidFill>
              </a:rPr>
              <a:t>Rx</a:t>
            </a:r>
            <a:r>
              <a:rPr lang="fr-FR" b="1" dirty="0" smtClean="0">
                <a:solidFill>
                  <a:srgbClr val="C00000"/>
                </a:solidFill>
              </a:rPr>
              <a:t> thorax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5072066" y="4357694"/>
            <a:ext cx="285752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C00000"/>
                </a:solidFill>
              </a:rPr>
              <a:t>hémopéritoine</a:t>
            </a:r>
            <a:r>
              <a:rPr lang="fr-FR" b="1" dirty="0" smtClean="0">
                <a:solidFill>
                  <a:srgbClr val="C00000"/>
                </a:solidFill>
              </a:rPr>
              <a:t>?</a:t>
            </a:r>
          </a:p>
          <a:p>
            <a:pPr algn="ctr"/>
            <a:r>
              <a:rPr lang="fr-FR" b="1" dirty="0" smtClean="0">
                <a:solidFill>
                  <a:srgbClr val="C00000"/>
                </a:solidFill>
              </a:rPr>
              <a:t>Risque de </a:t>
            </a:r>
            <a:r>
              <a:rPr lang="fr-FR" b="1" dirty="0" err="1" smtClean="0">
                <a:solidFill>
                  <a:srgbClr val="C00000"/>
                </a:solidFill>
              </a:rPr>
              <a:t>coagulopathie</a:t>
            </a:r>
            <a:r>
              <a:rPr lang="fr-FR" b="1" dirty="0" smtClean="0">
                <a:solidFill>
                  <a:srgbClr val="C00000"/>
                </a:solidFill>
              </a:rPr>
              <a:t>?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429256" y="5143512"/>
            <a:ext cx="2286016" cy="646331"/>
          </a:xfrm>
          <a:prstGeom prst="rect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Oui: laparotomie Damage Control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5929322" y="5929330"/>
            <a:ext cx="928694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Réa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5286380" y="6488668"/>
            <a:ext cx="2643206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Laparotomie secondaire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55" name="Connecteur droit avec flèche 54"/>
          <p:cNvCxnSpPr>
            <a:endCxn id="50" idx="0"/>
          </p:cNvCxnSpPr>
          <p:nvPr/>
        </p:nvCxnSpPr>
        <p:spPr>
          <a:xfrm rot="16200000" flipH="1">
            <a:off x="6305165" y="3126182"/>
            <a:ext cx="285752" cy="3413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endCxn id="49" idx="0"/>
          </p:cNvCxnSpPr>
          <p:nvPr/>
        </p:nvCxnSpPr>
        <p:spPr>
          <a:xfrm rot="16200000" flipH="1">
            <a:off x="6305165" y="2554678"/>
            <a:ext cx="285752" cy="3413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rot="5400000">
            <a:off x="6144430" y="6357164"/>
            <a:ext cx="428628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rot="5400000">
            <a:off x="6144430" y="4999842"/>
            <a:ext cx="285752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 rot="5400000">
            <a:off x="6072992" y="4214024"/>
            <a:ext cx="285752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rot="5400000">
            <a:off x="6108711" y="5822173"/>
            <a:ext cx="213520" cy="79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>
            <a:stCxn id="53" idx="1"/>
          </p:cNvCxnSpPr>
          <p:nvPr/>
        </p:nvCxnSpPr>
        <p:spPr>
          <a:xfrm rot="10800000" flipV="1">
            <a:off x="4214810" y="6113996"/>
            <a:ext cx="1714512" cy="296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 rot="10800000" flipV="1">
            <a:off x="3357554" y="4572008"/>
            <a:ext cx="857256" cy="1031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rot="5400000" flipH="1" flipV="1">
            <a:off x="3428992" y="5357826"/>
            <a:ext cx="1571636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Syndrome du compartiment abdominal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Complication spécifique du damage control</a:t>
            </a:r>
          </a:p>
          <a:p>
            <a:r>
              <a:rPr lang="fr-FR" dirty="0" smtClean="0"/>
              <a:t>Dans 15% des cas</a:t>
            </a:r>
          </a:p>
          <a:p>
            <a:r>
              <a:rPr lang="fr-FR" dirty="0" smtClean="0"/>
              <a:t>Élévation de la pression </a:t>
            </a:r>
            <a:r>
              <a:rPr lang="fr-FR" dirty="0" err="1" smtClean="0"/>
              <a:t>abd</a:t>
            </a:r>
            <a:r>
              <a:rPr lang="fr-FR" dirty="0" smtClean="0"/>
              <a:t>        compression sur la </a:t>
            </a:r>
            <a:r>
              <a:rPr lang="fr-FR" dirty="0" err="1" smtClean="0"/>
              <a:t>vascularisaion</a:t>
            </a:r>
            <a:r>
              <a:rPr lang="fr-FR" dirty="0" smtClean="0"/>
              <a:t> de organes+ </a:t>
            </a:r>
            <a:r>
              <a:rPr lang="fr-FR" dirty="0" err="1" smtClean="0"/>
              <a:t>repercussion</a:t>
            </a:r>
            <a:r>
              <a:rPr lang="fr-FR" dirty="0" smtClean="0"/>
              <a:t> sur la </a:t>
            </a:r>
            <a:r>
              <a:rPr lang="fr-FR" dirty="0" err="1" smtClean="0"/>
              <a:t>fct</a:t>
            </a:r>
            <a:r>
              <a:rPr lang="fr-FR" dirty="0" smtClean="0"/>
              <a:t> cardiaque </a:t>
            </a:r>
            <a:r>
              <a:rPr lang="fr-FR" dirty="0" err="1" smtClean="0"/>
              <a:t>resp</a:t>
            </a:r>
            <a:r>
              <a:rPr lang="fr-FR" dirty="0" smtClean="0"/>
              <a:t> et cérébrale et rénale</a:t>
            </a:r>
          </a:p>
          <a:p>
            <a:r>
              <a:rPr lang="fr-FR" dirty="0" err="1" smtClean="0"/>
              <a:t>Dgc</a:t>
            </a:r>
            <a:r>
              <a:rPr lang="fr-FR" dirty="0" smtClean="0"/>
              <a:t>         mesure de la pression </a:t>
            </a:r>
            <a:r>
              <a:rPr lang="fr-FR" dirty="0" err="1" smtClean="0"/>
              <a:t>intravésicale</a:t>
            </a:r>
            <a:r>
              <a:rPr lang="fr-FR" dirty="0" smtClean="0"/>
              <a:t> (</a:t>
            </a:r>
            <a:r>
              <a:rPr lang="fr-FR" dirty="0" err="1" smtClean="0"/>
              <a:t>nle</a:t>
            </a:r>
            <a:r>
              <a:rPr lang="fr-FR" dirty="0" smtClean="0"/>
              <a:t> 5-15mmHg)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572132" y="300037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1571604" y="464344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525963"/>
          </a:xfrm>
        </p:spPr>
        <p:txBody>
          <a:bodyPr>
            <a:noAutofit/>
          </a:bodyPr>
          <a:lstStyle/>
          <a:p>
            <a:r>
              <a:rPr lang="fr-FR" sz="2400" dirty="0" smtClean="0"/>
              <a:t>Ce sont des traumatismes ouverts « plaies abdominales » ou fermés « contusions abdominales » qui occasionnent des lésions au niveau de l’abdomen : sa paroi et son contenu.</a:t>
            </a:r>
          </a:p>
          <a:p>
            <a:r>
              <a:rPr lang="fr-FR" sz="2400" dirty="0" smtClean="0"/>
              <a:t>chez l’adulte jeune de sexe masculin.</a:t>
            </a:r>
          </a:p>
          <a:p>
            <a:r>
              <a:rPr lang="fr-FR" sz="2400" dirty="0" smtClean="0"/>
              <a:t> Par opposition aux plaies de l’abdomen, les contusions sont grevées d’un taux de mortalité plus important du fait du(polytraumatisé).</a:t>
            </a:r>
          </a:p>
          <a:p>
            <a:r>
              <a:rPr lang="fr-FR" sz="2400" dirty="0" smtClean="0"/>
              <a:t>La prise en charge diagnostique et thérapeutique est pluridisciplinaire (</a:t>
            </a:r>
            <a:r>
              <a:rPr lang="fr-FR" sz="2400" dirty="0" err="1" smtClean="0"/>
              <a:t>chirurgiens,anesthésisteréanimateurs,radiologues</a:t>
            </a:r>
            <a:r>
              <a:rPr lang="fr-FR" sz="2400" dirty="0" smtClean="0"/>
              <a:t>).</a:t>
            </a:r>
          </a:p>
          <a:p>
            <a:r>
              <a:rPr lang="fr-FR" sz="2400" dirty="0" smtClean="0"/>
              <a:t>Elle s’est largement modifiée depuis quelques années grâce aux progrès de l’imagerie médicale qui a permis d’apprécier l’importance du traumatisme et d’en adapter le traitement le plus rationnel.</a:t>
            </a:r>
          </a:p>
          <a:p>
            <a:r>
              <a:rPr lang="fr-FR" sz="2400" dirty="0" smtClean="0"/>
              <a:t>De nouvelles approches thérapeutiques sont apparues, le concept d’abstention chirurgicale avec surveillance et traitement non opératoire s’est développé, et la chirurgie est devenue de plus en plus conservatrice</a:t>
            </a:r>
            <a:endParaRPr lang="fr-F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Mécanisme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142984"/>
            <a:ext cx="9001156" cy="498317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soit un </a:t>
            </a:r>
            <a:r>
              <a:rPr lang="fr-FR" b="1" dirty="0" smtClean="0"/>
              <a:t>choc direct </a:t>
            </a:r>
            <a:r>
              <a:rPr lang="fr-FR" dirty="0" smtClean="0"/>
              <a:t>: dans toute circonstance ou un objet non tranchant vient</a:t>
            </a:r>
          </a:p>
          <a:p>
            <a:pPr>
              <a:buNone/>
            </a:pPr>
            <a:r>
              <a:rPr lang="fr-FR" dirty="0" smtClean="0"/>
              <a:t>percuter l’abdomen« conducteur percuté par le volant, ceinture de sécurité mal</a:t>
            </a:r>
          </a:p>
          <a:p>
            <a:pPr>
              <a:buNone/>
            </a:pPr>
            <a:r>
              <a:rPr lang="fr-FR" dirty="0" smtClean="0"/>
              <a:t>positionnée », piéton heurté par une voiture. Ce mécanisme est responsable de lésions d’éclatement des viscères pleins en particulier.</a:t>
            </a:r>
          </a:p>
          <a:p>
            <a:pPr>
              <a:buNone/>
            </a:pPr>
            <a:r>
              <a:rPr lang="fr-FR" dirty="0" smtClean="0"/>
              <a:t>L’hyperpression que peut générer un choc direct, ou observée lors d’un écrasement (éboulement…) est responsable des lésions des viscères creux (estomac, intestin grêle, vessie) et du diaphragme.</a:t>
            </a:r>
          </a:p>
          <a:p>
            <a:pPr>
              <a:buNone/>
            </a:pPr>
            <a:r>
              <a:rPr lang="fr-FR" dirty="0" smtClean="0"/>
              <a:t> Le cisaillement dû à la ceinture de sécurité ou observé lorsqu’un véhicule roule sur l’abdomen de la victime entraine en plus des lésions viscérales des lésions </a:t>
            </a:r>
            <a:r>
              <a:rPr lang="fr-FR" dirty="0" err="1" smtClean="0"/>
              <a:t>cutanéo</a:t>
            </a:r>
            <a:r>
              <a:rPr lang="fr-FR" dirty="0" smtClean="0"/>
              <a:t> </a:t>
            </a:r>
            <a:r>
              <a:rPr lang="fr-FR" dirty="0" err="1" smtClean="0"/>
              <a:t>musculo</a:t>
            </a:r>
            <a:r>
              <a:rPr lang="fr-FR" dirty="0" smtClean="0"/>
              <a:t>-aponévrotique exposées à la nécrose cutanée secondaire</a:t>
            </a:r>
          </a:p>
          <a:p>
            <a:r>
              <a:rPr lang="fr-FR" dirty="0" smtClean="0"/>
              <a:t> soit un </a:t>
            </a:r>
            <a:r>
              <a:rPr lang="fr-FR" b="1" dirty="0" smtClean="0"/>
              <a:t>choc indirect par décélération </a:t>
            </a:r>
            <a:r>
              <a:rPr lang="fr-FR" dirty="0" smtClean="0"/>
              <a:t>brutale( l’</a:t>
            </a:r>
            <a:r>
              <a:rPr lang="fr-FR" dirty="0" err="1" smtClean="0"/>
              <a:t>energie</a:t>
            </a:r>
            <a:r>
              <a:rPr lang="fr-FR" dirty="0" smtClean="0"/>
              <a:t> d’arrachement des organes est proportionnelle à leur masse et au carré de la vitesse. Elle est responsable de lésions d’étirement ou d’arrachement (</a:t>
            </a:r>
            <a:r>
              <a:rPr lang="fr-FR" dirty="0" err="1" smtClean="0"/>
              <a:t>mésos</a:t>
            </a:r>
            <a:r>
              <a:rPr lang="fr-FR" dirty="0" smtClean="0"/>
              <a:t>, pédicules vasculaires, viscères).</a:t>
            </a:r>
          </a:p>
          <a:p>
            <a:r>
              <a:rPr lang="fr-FR" dirty="0" smtClean="0"/>
              <a:t>Effet </a:t>
            </a:r>
            <a:r>
              <a:rPr lang="fr-FR" b="1" dirty="0" smtClean="0"/>
              <a:t>blast</a:t>
            </a:r>
          </a:p>
          <a:p>
            <a:r>
              <a:rPr lang="fr-FR" b="1" dirty="0" smtClean="0"/>
              <a:t>plaie</a:t>
            </a:r>
            <a:endParaRPr lang="fr-F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i="1" dirty="0" smtClean="0"/>
              <a:t>1- Lors d’un AVP plusieurs mécanismes lésionnels peuvent être associés à la fois expliquant que</a:t>
            </a:r>
          </a:p>
          <a:p>
            <a:pPr>
              <a:buNone/>
            </a:pPr>
            <a:r>
              <a:rPr lang="fr-FR" i="1" dirty="0" smtClean="0"/>
              <a:t>plusieurs types de lésions viscérales sont observées</a:t>
            </a:r>
          </a:p>
          <a:p>
            <a:r>
              <a:rPr lang="fr-FR" i="1" dirty="0" smtClean="0"/>
              <a:t>2- La particularité anatomique topographique de l’abdomen fait qu’il faut considérer traumatismes de l’abdomen tout traumatisme de la partie basse du thorax et toute fracture du bassin.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physiopath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fr-FR" dirty="0" smtClean="0"/>
              <a:t>L’hypothermie affecte la </a:t>
            </a:r>
            <a:r>
              <a:rPr lang="fr-FR" dirty="0" err="1" smtClean="0"/>
              <a:t>fct</a:t>
            </a:r>
            <a:r>
              <a:rPr lang="fr-FR" dirty="0" smtClean="0"/>
              <a:t> cardiaque, aggrave l’acidose, inhibe les enzymes de coagulation et la </a:t>
            </a:r>
            <a:r>
              <a:rPr lang="fr-FR" dirty="0" err="1" smtClean="0"/>
              <a:t>fct</a:t>
            </a:r>
            <a:r>
              <a:rPr lang="fr-FR" dirty="0" smtClean="0"/>
              <a:t> plaquettaire</a:t>
            </a:r>
          </a:p>
          <a:p>
            <a:r>
              <a:rPr lang="fr-FR" dirty="0" smtClean="0"/>
              <a:t>L’acidose retentit sur la </a:t>
            </a:r>
            <a:r>
              <a:rPr lang="fr-FR" dirty="0" err="1" smtClean="0"/>
              <a:t>fct</a:t>
            </a:r>
            <a:r>
              <a:rPr lang="fr-FR" dirty="0" smtClean="0"/>
              <a:t> cardiaque, la perfusion tissulaire et la coagulation</a:t>
            </a:r>
          </a:p>
          <a:p>
            <a:r>
              <a:rPr lang="fr-FR" dirty="0" smtClean="0"/>
              <a:t>La </a:t>
            </a:r>
            <a:r>
              <a:rPr lang="fr-FR" dirty="0" err="1" smtClean="0"/>
              <a:t>coagulopathie</a:t>
            </a:r>
            <a:r>
              <a:rPr lang="fr-FR" dirty="0" smtClean="0"/>
              <a:t> est du à la consommation au site du </a:t>
            </a:r>
            <a:r>
              <a:rPr lang="fr-FR" dirty="0" err="1" smtClean="0"/>
              <a:t>saignement,fibrinolyse</a:t>
            </a:r>
            <a:r>
              <a:rPr lang="fr-FR" dirty="0" smtClean="0"/>
              <a:t>, et la dilution apportée par les macromolécules et la </a:t>
            </a:r>
            <a:r>
              <a:rPr lang="fr-FR" dirty="0" err="1" smtClean="0"/>
              <a:t>polytransfusion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err="1" smtClean="0"/>
              <a:t>Physiopath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142984"/>
            <a:ext cx="8786842" cy="5214974"/>
          </a:xfrm>
        </p:spPr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714612" y="1500174"/>
            <a:ext cx="264320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Trauma grave </a:t>
            </a:r>
            <a:r>
              <a:rPr lang="fr-FR" b="1" dirty="0" err="1" smtClean="0">
                <a:solidFill>
                  <a:schemeClr val="bg1"/>
                </a:solidFill>
              </a:rPr>
              <a:t>hgie</a:t>
            </a:r>
            <a:r>
              <a:rPr lang="fr-FR" b="1" dirty="0" smtClean="0">
                <a:solidFill>
                  <a:schemeClr val="bg1"/>
                </a:solidFill>
              </a:rPr>
              <a:t> +choc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42910" y="2500306"/>
            <a:ext cx="1714512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C00000"/>
                </a:solidFill>
              </a:rPr>
              <a:t>coagulopathie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786314" y="2428868"/>
            <a:ext cx="3429024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C00000"/>
                </a:solidFill>
              </a:rPr>
              <a:t>Remplissag</a:t>
            </a:r>
            <a:r>
              <a:rPr lang="fr-FR" b="1" dirty="0" smtClean="0">
                <a:solidFill>
                  <a:srgbClr val="C00000"/>
                </a:solidFill>
              </a:rPr>
              <a:t>- </a:t>
            </a:r>
            <a:r>
              <a:rPr lang="fr-FR" b="1" dirty="0" err="1" smtClean="0">
                <a:solidFill>
                  <a:srgbClr val="C00000"/>
                </a:solidFill>
              </a:rPr>
              <a:t>trasfusion</a:t>
            </a:r>
            <a:endParaRPr lang="fr-FR" b="1" dirty="0" smtClean="0">
              <a:solidFill>
                <a:srgbClr val="C00000"/>
              </a:solidFill>
            </a:endParaRPr>
          </a:p>
          <a:p>
            <a:r>
              <a:rPr lang="fr-FR" b="1" dirty="0" smtClean="0">
                <a:solidFill>
                  <a:srgbClr val="C00000"/>
                </a:solidFill>
              </a:rPr>
              <a:t>Vasopresseur+/-</a:t>
            </a:r>
            <a:r>
              <a:rPr lang="fr-FR" b="1" dirty="0" err="1" smtClean="0">
                <a:solidFill>
                  <a:srgbClr val="C00000"/>
                </a:solidFill>
              </a:rPr>
              <a:t>clampage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86050" y="3429000"/>
            <a:ext cx="1500198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hypothermie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28662" y="4000504"/>
            <a:ext cx="1143008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acidose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071670" y="4572008"/>
            <a:ext cx="2286016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Ischémie cellulaire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71538" y="5214950"/>
            <a:ext cx="2000264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Lésions des tissus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429256" y="3500438"/>
            <a:ext cx="207170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consommation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000760" y="4214818"/>
            <a:ext cx="150019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fibrinolyse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857884" y="4857760"/>
            <a:ext cx="164307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hémodilution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86116" y="6215082"/>
            <a:ext cx="207170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chemeClr val="bg1"/>
                </a:solidFill>
              </a:rPr>
              <a:t>polytransfusions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5" name="Flèche vers le bas 14"/>
          <p:cNvSpPr/>
          <p:nvPr/>
        </p:nvSpPr>
        <p:spPr>
          <a:xfrm>
            <a:off x="5143504" y="2000240"/>
            <a:ext cx="45719" cy="357190"/>
          </a:xfrm>
          <a:prstGeom prst="downArrow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/>
          <p:nvPr/>
        </p:nvCxnSpPr>
        <p:spPr>
          <a:xfrm rot="5400000">
            <a:off x="6393669" y="4750603"/>
            <a:ext cx="3357586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endCxn id="11" idx="3"/>
          </p:cNvCxnSpPr>
          <p:nvPr/>
        </p:nvCxnSpPr>
        <p:spPr>
          <a:xfrm rot="10800000">
            <a:off x="7500958" y="3685104"/>
            <a:ext cx="571504" cy="2964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10800000">
            <a:off x="7572396" y="4429132"/>
            <a:ext cx="500066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endCxn id="13" idx="3"/>
          </p:cNvCxnSpPr>
          <p:nvPr/>
        </p:nvCxnSpPr>
        <p:spPr>
          <a:xfrm rot="10800000">
            <a:off x="7500958" y="5042426"/>
            <a:ext cx="571504" cy="2964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rot="10800000">
            <a:off x="5429256" y="6429396"/>
            <a:ext cx="2643206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rot="5400000">
            <a:off x="3750463" y="4250537"/>
            <a:ext cx="2357454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endCxn id="7" idx="3"/>
          </p:cNvCxnSpPr>
          <p:nvPr/>
        </p:nvCxnSpPr>
        <p:spPr>
          <a:xfrm rot="10800000">
            <a:off x="4286248" y="3613666"/>
            <a:ext cx="642942" cy="2964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endCxn id="9" idx="3"/>
          </p:cNvCxnSpPr>
          <p:nvPr/>
        </p:nvCxnSpPr>
        <p:spPr>
          <a:xfrm rot="10800000">
            <a:off x="4357686" y="4756674"/>
            <a:ext cx="571504" cy="2964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endCxn id="10" idx="3"/>
          </p:cNvCxnSpPr>
          <p:nvPr/>
        </p:nvCxnSpPr>
        <p:spPr>
          <a:xfrm rot="10800000">
            <a:off x="3071802" y="5399616"/>
            <a:ext cx="1857388" cy="2964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>
            <a:stCxn id="7" idx="1"/>
          </p:cNvCxnSpPr>
          <p:nvPr/>
        </p:nvCxnSpPr>
        <p:spPr>
          <a:xfrm rot="10800000">
            <a:off x="2071670" y="3571876"/>
            <a:ext cx="714380" cy="4179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5400000" flipH="1" flipV="1">
            <a:off x="1714480" y="3214686"/>
            <a:ext cx="71438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rot="5400000" flipH="1" flipV="1">
            <a:off x="857224" y="4786322"/>
            <a:ext cx="857256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rot="5400000" flipH="1" flipV="1">
            <a:off x="642910" y="3429000"/>
            <a:ext cx="1143008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rot="10800000">
            <a:off x="1500166" y="4786322"/>
            <a:ext cx="571504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 rot="5400000" flipH="1" flipV="1">
            <a:off x="1322365" y="4606933"/>
            <a:ext cx="35719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rot="5400000" flipH="1" flipV="1">
            <a:off x="-964445" y="4679165"/>
            <a:ext cx="3500462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stCxn id="14" idx="1"/>
          </p:cNvCxnSpPr>
          <p:nvPr/>
        </p:nvCxnSpPr>
        <p:spPr>
          <a:xfrm rot="10800000" flipV="1">
            <a:off x="785786" y="6399748"/>
            <a:ext cx="2500330" cy="2964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lèche droite 63"/>
          <p:cNvSpPr/>
          <p:nvPr/>
        </p:nvSpPr>
        <p:spPr>
          <a:xfrm>
            <a:off x="1428728" y="1714488"/>
            <a:ext cx="1214446" cy="142876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1428728" y="1785926"/>
            <a:ext cx="45719" cy="714380"/>
          </a:xfrm>
          <a:prstGeom prst="rect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Diagnostic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L’état hémodynamique est primordial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Relever les éléments orientant vers une lésion abdominale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fr-FR" sz="2400" dirty="0"/>
          </a:p>
          <a:p>
            <a:r>
              <a:rPr lang="fr-FR" sz="2400" dirty="0" smtClean="0"/>
              <a:t> </a:t>
            </a:r>
            <a:r>
              <a:rPr lang="fr-FR" sz="2400" dirty="0"/>
              <a:t>La constatation d’ecchymoses, d’hématomes, d’érosions, ou de plaies à l’examen </a:t>
            </a:r>
            <a:r>
              <a:rPr lang="fr-FR" sz="2400" dirty="0" smtClean="0"/>
              <a:t>de l’abdomen</a:t>
            </a:r>
            <a:r>
              <a:rPr lang="fr-FR" sz="2400" dirty="0"/>
              <a:t>.</a:t>
            </a:r>
          </a:p>
          <a:p>
            <a:r>
              <a:rPr lang="fr-FR" sz="2400" dirty="0" smtClean="0"/>
              <a:t>Traumatisme </a:t>
            </a:r>
            <a:r>
              <a:rPr lang="fr-FR" sz="2400" dirty="0"/>
              <a:t>bipolaire : lésions de deux parties de part et d’autre de l’abdomen.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Traumatisme thoracique « fractures des dernières cotes, épanchement pleural ».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Traumatisme du bassin</a:t>
            </a:r>
            <a:r>
              <a:rPr lang="fr-FR" sz="2400" dirty="0" smtClean="0"/>
              <a:t>. </a:t>
            </a:r>
          </a:p>
          <a:p>
            <a:r>
              <a:rPr lang="fr-FR" sz="2400" dirty="0" smtClean="0"/>
              <a:t>Hématurie.</a:t>
            </a:r>
            <a:endParaRPr lang="fr-F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/>
              <a:t> les critères d’alarme traumatique imposant l’hospitalisation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>
            <a:noAutofit/>
          </a:bodyPr>
          <a:lstStyle/>
          <a:p>
            <a:r>
              <a:rPr lang="fr-FR" sz="2400" dirty="0" smtClean="0"/>
              <a:t>Patient </a:t>
            </a:r>
            <a:r>
              <a:rPr lang="fr-FR" sz="2400" dirty="0"/>
              <a:t>ayant nécessité une désincarcération, s’est éjecté d’un véhicule, Chute </a:t>
            </a:r>
            <a:r>
              <a:rPr lang="fr-FR" sz="2400" dirty="0" smtClean="0"/>
              <a:t>d’une hauteur </a:t>
            </a:r>
            <a:r>
              <a:rPr lang="fr-FR" sz="2400" dirty="0"/>
              <a:t>de plus de 6 mètres, Choc piéton véhicule à plus de 35 km/heure.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Plaie pénétrante.</a:t>
            </a:r>
          </a:p>
          <a:p>
            <a:r>
              <a:rPr lang="fr-FR" sz="2400" dirty="0" smtClean="0"/>
              <a:t>TA </a:t>
            </a:r>
            <a:r>
              <a:rPr lang="fr-FR" sz="2400" dirty="0"/>
              <a:t>inférieure à 90 mm hg.</a:t>
            </a:r>
          </a:p>
          <a:p>
            <a:r>
              <a:rPr lang="fr-FR" sz="2400" dirty="0" smtClean="0"/>
              <a:t>Fréquence </a:t>
            </a:r>
            <a:r>
              <a:rPr lang="fr-FR" sz="2400" dirty="0"/>
              <a:t>respiratoire inférieure à 10 ou supérieure à 30 cycles/mn.</a:t>
            </a:r>
          </a:p>
          <a:p>
            <a:r>
              <a:rPr lang="fr-FR" sz="2400" dirty="0" smtClean="0"/>
              <a:t>Score </a:t>
            </a:r>
            <a:r>
              <a:rPr lang="fr-FR" sz="2400" dirty="0"/>
              <a:t>de Glasgow &lt; 12, Déficit neurologique ou paralysie.</a:t>
            </a:r>
          </a:p>
          <a:p>
            <a:r>
              <a:rPr lang="fr-FR" sz="2400" dirty="0" smtClean="0"/>
              <a:t>Brûlures </a:t>
            </a:r>
            <a:r>
              <a:rPr lang="fr-FR" sz="2400" dirty="0"/>
              <a:t>&gt; à 15% de la surface corporelle.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831</Words>
  <Application>Microsoft Office PowerPoint</Application>
  <PresentationFormat>Affichage à l'écran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Traumatisme abdominal</vt:lpstr>
      <vt:lpstr>Introduction</vt:lpstr>
      <vt:lpstr>Mécanisme </vt:lpstr>
      <vt:lpstr>Diapositive 4</vt:lpstr>
      <vt:lpstr>physiopath</vt:lpstr>
      <vt:lpstr>Physiopath</vt:lpstr>
      <vt:lpstr>Diagnostic</vt:lpstr>
      <vt:lpstr>Relever les éléments orientant vers une lésion abdominale</vt:lpstr>
      <vt:lpstr> les critères d’alarme traumatique imposant l’hospitalisation </vt:lpstr>
      <vt:lpstr>Instabilité hémodynamique</vt:lpstr>
      <vt:lpstr>Diapositive 11</vt:lpstr>
      <vt:lpstr>Stabilité hémodynamique</vt:lpstr>
      <vt:lpstr>Trauma splénique</vt:lpstr>
      <vt:lpstr>Trauma hépatique</vt:lpstr>
      <vt:lpstr>Trauma pancréatique</vt:lpstr>
      <vt:lpstr>Autres lésions</vt:lpstr>
      <vt:lpstr>CAT devant un trauma abd </vt:lpstr>
      <vt:lpstr>Syndrome du compartiment abdominal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Traumatisme abdominal</dc:title>
  <dc:creator>Utilisateur</dc:creator>
  <cp:lastModifiedBy>Utilisateur</cp:lastModifiedBy>
  <cp:revision>30</cp:revision>
  <dcterms:created xsi:type="dcterms:W3CDTF">2016-11-06T05:53:38Z</dcterms:created>
  <dcterms:modified xsi:type="dcterms:W3CDTF">2020-08-30T12:08:42Z</dcterms:modified>
</cp:coreProperties>
</file>