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 id="264" r:id="rId8"/>
    <p:sldId id="265" r:id="rId9"/>
    <p:sldId id="273" r:id="rId10"/>
    <p:sldId id="266" r:id="rId11"/>
    <p:sldId id="267" r:id="rId12"/>
    <p:sldId id="268" r:id="rId13"/>
    <p:sldId id="269" r:id="rId14"/>
    <p:sldId id="270" r:id="rId15"/>
    <p:sldId id="271"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343" autoAdjust="0"/>
  </p:normalViewPr>
  <p:slideViewPr>
    <p:cSldViewPr snapToGrid="0">
      <p:cViewPr varScale="1">
        <p:scale>
          <a:sx n="69" d="100"/>
          <a:sy n="69" d="100"/>
        </p:scale>
        <p:origin x="7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C259D3AA-A813-40FD-8FCA-82D91825DB98}" type="datetimeFigureOut">
              <a:rPr lang="fr-FR" smtClean="0"/>
              <a:t>18/08/2020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D49697-AA34-4914-A278-3343FE5C9FAC}" type="slidenum">
              <a:rPr lang="fr-FR" smtClean="0"/>
              <a:t>‹N°›</a:t>
            </a:fld>
            <a:endParaRPr lang="fr-FR"/>
          </a:p>
        </p:txBody>
      </p:sp>
    </p:spTree>
    <p:extLst>
      <p:ext uri="{BB962C8B-B14F-4D97-AF65-F5344CB8AC3E}">
        <p14:creationId xmlns:p14="http://schemas.microsoft.com/office/powerpoint/2010/main" val="3952781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259D3AA-A813-40FD-8FCA-82D91825DB98}" type="datetimeFigureOut">
              <a:rPr lang="fr-FR" smtClean="0"/>
              <a:t>18/08/2020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D49697-AA34-4914-A278-3343FE5C9FAC}" type="slidenum">
              <a:rPr lang="fr-FR" smtClean="0"/>
              <a:t>‹N°›</a:t>
            </a:fld>
            <a:endParaRPr lang="fr-FR"/>
          </a:p>
        </p:txBody>
      </p:sp>
    </p:spTree>
    <p:extLst>
      <p:ext uri="{BB962C8B-B14F-4D97-AF65-F5344CB8AC3E}">
        <p14:creationId xmlns:p14="http://schemas.microsoft.com/office/powerpoint/2010/main" val="1010516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259D3AA-A813-40FD-8FCA-82D91825DB98}" type="datetimeFigureOut">
              <a:rPr lang="fr-FR" smtClean="0"/>
              <a:t>18/08/2020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D49697-AA34-4914-A278-3343FE5C9FAC}" type="slidenum">
              <a:rPr lang="fr-FR" smtClean="0"/>
              <a:t>‹N°›</a:t>
            </a:fld>
            <a:endParaRPr lang="fr-FR"/>
          </a:p>
        </p:txBody>
      </p:sp>
    </p:spTree>
    <p:extLst>
      <p:ext uri="{BB962C8B-B14F-4D97-AF65-F5344CB8AC3E}">
        <p14:creationId xmlns:p14="http://schemas.microsoft.com/office/powerpoint/2010/main" val="2905516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259D3AA-A813-40FD-8FCA-82D91825DB98}" type="datetimeFigureOut">
              <a:rPr lang="fr-FR" smtClean="0"/>
              <a:t>18/08/2020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D49697-AA34-4914-A278-3343FE5C9FAC}" type="slidenum">
              <a:rPr lang="fr-FR" smtClean="0"/>
              <a:t>‹N°›</a:t>
            </a:fld>
            <a:endParaRPr lang="fr-FR"/>
          </a:p>
        </p:txBody>
      </p:sp>
    </p:spTree>
    <p:extLst>
      <p:ext uri="{BB962C8B-B14F-4D97-AF65-F5344CB8AC3E}">
        <p14:creationId xmlns:p14="http://schemas.microsoft.com/office/powerpoint/2010/main" val="1088550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C259D3AA-A813-40FD-8FCA-82D91825DB98}" type="datetimeFigureOut">
              <a:rPr lang="fr-FR" smtClean="0"/>
              <a:t>18/08/2020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D49697-AA34-4914-A278-3343FE5C9FAC}" type="slidenum">
              <a:rPr lang="fr-FR" smtClean="0"/>
              <a:t>‹N°›</a:t>
            </a:fld>
            <a:endParaRPr lang="fr-FR"/>
          </a:p>
        </p:txBody>
      </p:sp>
    </p:spTree>
    <p:extLst>
      <p:ext uri="{BB962C8B-B14F-4D97-AF65-F5344CB8AC3E}">
        <p14:creationId xmlns:p14="http://schemas.microsoft.com/office/powerpoint/2010/main" val="3130519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259D3AA-A813-40FD-8FCA-82D91825DB98}" type="datetimeFigureOut">
              <a:rPr lang="fr-FR" smtClean="0"/>
              <a:t>18/08/2020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CD49697-AA34-4914-A278-3343FE5C9FAC}" type="slidenum">
              <a:rPr lang="fr-FR" smtClean="0"/>
              <a:t>‹N°›</a:t>
            </a:fld>
            <a:endParaRPr lang="fr-FR"/>
          </a:p>
        </p:txBody>
      </p:sp>
    </p:spTree>
    <p:extLst>
      <p:ext uri="{BB962C8B-B14F-4D97-AF65-F5344CB8AC3E}">
        <p14:creationId xmlns:p14="http://schemas.microsoft.com/office/powerpoint/2010/main" val="3926202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259D3AA-A813-40FD-8FCA-82D91825DB98}" type="datetimeFigureOut">
              <a:rPr lang="fr-FR" smtClean="0"/>
              <a:t>18/08/2020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CD49697-AA34-4914-A278-3343FE5C9FAC}" type="slidenum">
              <a:rPr lang="fr-FR" smtClean="0"/>
              <a:t>‹N°›</a:t>
            </a:fld>
            <a:endParaRPr lang="fr-FR"/>
          </a:p>
        </p:txBody>
      </p:sp>
    </p:spTree>
    <p:extLst>
      <p:ext uri="{BB962C8B-B14F-4D97-AF65-F5344CB8AC3E}">
        <p14:creationId xmlns:p14="http://schemas.microsoft.com/office/powerpoint/2010/main" val="3172188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259D3AA-A813-40FD-8FCA-82D91825DB98}" type="datetimeFigureOut">
              <a:rPr lang="fr-FR" smtClean="0"/>
              <a:t>18/08/2020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CD49697-AA34-4914-A278-3343FE5C9FAC}" type="slidenum">
              <a:rPr lang="fr-FR" smtClean="0"/>
              <a:t>‹N°›</a:t>
            </a:fld>
            <a:endParaRPr lang="fr-FR"/>
          </a:p>
        </p:txBody>
      </p:sp>
    </p:spTree>
    <p:extLst>
      <p:ext uri="{BB962C8B-B14F-4D97-AF65-F5344CB8AC3E}">
        <p14:creationId xmlns:p14="http://schemas.microsoft.com/office/powerpoint/2010/main" val="2075194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259D3AA-A813-40FD-8FCA-82D91825DB98}" type="datetimeFigureOut">
              <a:rPr lang="fr-FR" smtClean="0"/>
              <a:t>18/08/2020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CD49697-AA34-4914-A278-3343FE5C9FAC}" type="slidenum">
              <a:rPr lang="fr-FR" smtClean="0"/>
              <a:t>‹N°›</a:t>
            </a:fld>
            <a:endParaRPr lang="fr-FR"/>
          </a:p>
        </p:txBody>
      </p:sp>
    </p:spTree>
    <p:extLst>
      <p:ext uri="{BB962C8B-B14F-4D97-AF65-F5344CB8AC3E}">
        <p14:creationId xmlns:p14="http://schemas.microsoft.com/office/powerpoint/2010/main" val="1246596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C259D3AA-A813-40FD-8FCA-82D91825DB98}" type="datetimeFigureOut">
              <a:rPr lang="fr-FR" smtClean="0"/>
              <a:t>18/08/2020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CD49697-AA34-4914-A278-3343FE5C9FAC}" type="slidenum">
              <a:rPr lang="fr-FR" smtClean="0"/>
              <a:t>‹N°›</a:t>
            </a:fld>
            <a:endParaRPr lang="fr-FR"/>
          </a:p>
        </p:txBody>
      </p:sp>
    </p:spTree>
    <p:extLst>
      <p:ext uri="{BB962C8B-B14F-4D97-AF65-F5344CB8AC3E}">
        <p14:creationId xmlns:p14="http://schemas.microsoft.com/office/powerpoint/2010/main" val="815465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C259D3AA-A813-40FD-8FCA-82D91825DB98}" type="datetimeFigureOut">
              <a:rPr lang="fr-FR" smtClean="0"/>
              <a:t>18/08/2020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CD49697-AA34-4914-A278-3343FE5C9FAC}" type="slidenum">
              <a:rPr lang="fr-FR" smtClean="0"/>
              <a:t>‹N°›</a:t>
            </a:fld>
            <a:endParaRPr lang="fr-FR"/>
          </a:p>
        </p:txBody>
      </p:sp>
    </p:spTree>
    <p:extLst>
      <p:ext uri="{BB962C8B-B14F-4D97-AF65-F5344CB8AC3E}">
        <p14:creationId xmlns:p14="http://schemas.microsoft.com/office/powerpoint/2010/main" val="163984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59D3AA-A813-40FD-8FCA-82D91825DB98}" type="datetimeFigureOut">
              <a:rPr lang="fr-FR" smtClean="0"/>
              <a:t>18/08/2020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D49697-AA34-4914-A278-3343FE5C9FAC}" type="slidenum">
              <a:rPr lang="fr-FR" smtClean="0"/>
              <a:t>‹N°›</a:t>
            </a:fld>
            <a:endParaRPr lang="fr-FR"/>
          </a:p>
        </p:txBody>
      </p:sp>
    </p:spTree>
    <p:extLst>
      <p:ext uri="{BB962C8B-B14F-4D97-AF65-F5344CB8AC3E}">
        <p14:creationId xmlns:p14="http://schemas.microsoft.com/office/powerpoint/2010/main" val="3701854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76548" y="1"/>
            <a:ext cx="8921932" cy="1214421"/>
          </a:xfrm>
        </p:spPr>
        <p:txBody>
          <a:bodyPr>
            <a:normAutofit/>
          </a:bodyPr>
          <a:lstStyle/>
          <a:p>
            <a:pPr algn="ctr"/>
            <a:r>
              <a:rPr lang="fr-FR" sz="1800" b="1" dirty="0">
                <a:solidFill>
                  <a:schemeClr val="accent1">
                    <a:lumMod val="75000"/>
                  </a:schemeClr>
                </a:solidFill>
              </a:rPr>
              <a:t>UNIVERSITE MOSTEFA BENBOULAID BATNA 2</a:t>
            </a:r>
            <a:r>
              <a:rPr lang="fr-FR" sz="1800" dirty="0">
                <a:solidFill>
                  <a:schemeClr val="accent1">
                    <a:lumMod val="75000"/>
                  </a:schemeClr>
                </a:solidFill>
              </a:rPr>
              <a:t/>
            </a:r>
            <a:br>
              <a:rPr lang="fr-FR" sz="1800" dirty="0">
                <a:solidFill>
                  <a:schemeClr val="accent1">
                    <a:lumMod val="75000"/>
                  </a:schemeClr>
                </a:solidFill>
              </a:rPr>
            </a:br>
            <a:r>
              <a:rPr lang="fr-FR" sz="1800" b="1" dirty="0">
                <a:solidFill>
                  <a:schemeClr val="accent1">
                    <a:lumMod val="75000"/>
                  </a:schemeClr>
                </a:solidFill>
              </a:rPr>
              <a:t>Faculté de Médecine                              </a:t>
            </a:r>
            <a:r>
              <a:rPr lang="fr-FR" sz="1800" dirty="0">
                <a:solidFill>
                  <a:schemeClr val="accent1">
                    <a:lumMod val="75000"/>
                  </a:schemeClr>
                </a:solidFill>
              </a:rPr>
              <a:t/>
            </a:r>
            <a:br>
              <a:rPr lang="fr-FR" sz="1800" dirty="0">
                <a:solidFill>
                  <a:schemeClr val="accent1">
                    <a:lumMod val="75000"/>
                  </a:schemeClr>
                </a:solidFill>
              </a:rPr>
            </a:br>
            <a:r>
              <a:rPr lang="fr-FR" sz="1800" b="1" dirty="0">
                <a:solidFill>
                  <a:schemeClr val="tx2"/>
                </a:solidFill>
              </a:rPr>
              <a:t>Département de Médecine</a:t>
            </a:r>
            <a:endParaRPr lang="fr-FR" sz="1800" dirty="0"/>
          </a:p>
        </p:txBody>
      </p:sp>
      <p:sp>
        <p:nvSpPr>
          <p:cNvPr id="3" name="Espace réservé du contenu 2"/>
          <p:cNvSpPr>
            <a:spLocks noGrp="1"/>
          </p:cNvSpPr>
          <p:nvPr>
            <p:ph idx="1"/>
          </p:nvPr>
        </p:nvSpPr>
        <p:spPr>
          <a:xfrm>
            <a:off x="838200" y="1357298"/>
            <a:ext cx="11353800" cy="5409261"/>
          </a:xfrm>
        </p:spPr>
        <p:txBody>
          <a:bodyPr>
            <a:normAutofit fontScale="85000" lnSpcReduction="20000"/>
          </a:bodyPr>
          <a:lstStyle/>
          <a:p>
            <a:pPr marL="0" indent="0" algn="ctr">
              <a:buNone/>
            </a:pPr>
            <a:r>
              <a:rPr lang="fr-FR" sz="6600" b="1" i="1" dirty="0" smtClean="0">
                <a:solidFill>
                  <a:srgbClr val="FF0000"/>
                </a:solidFill>
              </a:rPr>
              <a:t>                                                                              													Les occlusions intestinales aigues</a:t>
            </a:r>
          </a:p>
          <a:p>
            <a:pPr marL="0" indent="0" algn="ctr">
              <a:buNone/>
            </a:pPr>
            <a:endParaRPr lang="fr-FR" sz="6600" b="1" i="1" dirty="0" smtClean="0">
              <a:solidFill>
                <a:srgbClr val="FF0000"/>
              </a:solidFill>
            </a:endParaRPr>
          </a:p>
          <a:p>
            <a:pPr marL="0" indent="0" algn="ctr">
              <a:buNone/>
            </a:pPr>
            <a:r>
              <a:rPr lang="fr-FR" dirty="0" smtClean="0">
                <a:solidFill>
                  <a:schemeClr val="accent1">
                    <a:lumMod val="50000"/>
                  </a:schemeClr>
                </a:solidFill>
              </a:rPr>
              <a:t>                Cours </a:t>
            </a:r>
            <a:r>
              <a:rPr lang="fr-FR" dirty="0">
                <a:solidFill>
                  <a:schemeClr val="accent1">
                    <a:lumMod val="50000"/>
                  </a:schemeClr>
                </a:solidFill>
              </a:rPr>
              <a:t>destiné aux externes de la troisième année de médecine</a:t>
            </a:r>
          </a:p>
          <a:p>
            <a:pPr marL="0" indent="0" algn="ctr">
              <a:buNone/>
            </a:pPr>
            <a:r>
              <a:rPr lang="fr-FR" dirty="0" smtClean="0">
                <a:solidFill>
                  <a:schemeClr val="accent1">
                    <a:lumMod val="50000"/>
                  </a:schemeClr>
                </a:solidFill>
              </a:rPr>
              <a:t>         Module </a:t>
            </a:r>
            <a:r>
              <a:rPr lang="fr-FR" dirty="0">
                <a:solidFill>
                  <a:schemeClr val="accent1">
                    <a:lumMod val="50000"/>
                  </a:schemeClr>
                </a:solidFill>
              </a:rPr>
              <a:t>de sémiologie médicale</a:t>
            </a:r>
          </a:p>
          <a:p>
            <a:pPr marL="0" indent="0" algn="ctr">
              <a:buNone/>
            </a:pPr>
            <a:r>
              <a:rPr lang="fr-FR" dirty="0" smtClean="0"/>
              <a:t> </a:t>
            </a:r>
          </a:p>
          <a:p>
            <a:pPr marL="0" indent="0" algn="ctr">
              <a:buNone/>
            </a:pPr>
            <a:r>
              <a:rPr lang="fr-FR" b="1" i="1" dirty="0" smtClean="0">
                <a:solidFill>
                  <a:schemeClr val="accent5">
                    <a:lumMod val="50000"/>
                  </a:schemeClr>
                </a:solidFill>
              </a:rPr>
              <a:t>                                                                                               Pr : A. SAHLI</a:t>
            </a:r>
          </a:p>
          <a:p>
            <a:pPr marL="0" indent="0" algn="ctr">
              <a:buNone/>
            </a:pPr>
            <a:endParaRPr lang="fr-FR" dirty="0" smtClean="0"/>
          </a:p>
          <a:p>
            <a:pPr marL="0" indent="0" algn="ctr">
              <a:buNone/>
            </a:pPr>
            <a:endParaRPr lang="fr-FR" dirty="0" smtClean="0"/>
          </a:p>
          <a:p>
            <a:pPr marL="0" indent="0" algn="ctr">
              <a:buNone/>
            </a:pPr>
            <a:r>
              <a:rPr lang="fr-FR" dirty="0">
                <a:solidFill>
                  <a:schemeClr val="accent1">
                    <a:lumMod val="50000"/>
                  </a:schemeClr>
                </a:solidFill>
              </a:rPr>
              <a:t>Année universitaire 2019 - 2020</a:t>
            </a:r>
            <a:endParaRPr lang="fr-FR" dirty="0">
              <a:solidFill>
                <a:schemeClr val="accent1">
                  <a:lumMod val="50000"/>
                </a:schemeClr>
              </a:solidFill>
            </a:endParaRPr>
          </a:p>
        </p:txBody>
      </p:sp>
      <p:pic>
        <p:nvPicPr>
          <p:cNvPr id="4" name="Image 3"/>
          <p:cNvPicPr/>
          <p:nvPr/>
        </p:nvPicPr>
        <p:blipFill>
          <a:blip r:embed="rId2" cstate="print"/>
          <a:srcRect/>
          <a:stretch>
            <a:fillRect/>
          </a:stretch>
        </p:blipFill>
        <p:spPr bwMode="auto">
          <a:xfrm>
            <a:off x="-1" y="0"/>
            <a:ext cx="1776549" cy="1357298"/>
          </a:xfrm>
          <a:prstGeom prst="rect">
            <a:avLst/>
          </a:prstGeom>
          <a:noFill/>
          <a:ln w="9525">
            <a:noFill/>
            <a:miter lim="800000"/>
            <a:headEnd/>
            <a:tailEnd/>
          </a:ln>
        </p:spPr>
      </p:pic>
      <p:pic>
        <p:nvPicPr>
          <p:cNvPr id="5" name="Image 4"/>
          <p:cNvPicPr/>
          <p:nvPr/>
        </p:nvPicPr>
        <p:blipFill>
          <a:blip r:embed="rId3" cstate="print"/>
          <a:srcRect/>
          <a:stretch>
            <a:fillRect/>
          </a:stretch>
        </p:blipFill>
        <p:spPr bwMode="auto">
          <a:xfrm>
            <a:off x="10444454" y="0"/>
            <a:ext cx="1747545" cy="1214422"/>
          </a:xfrm>
          <a:prstGeom prst="rect">
            <a:avLst/>
          </a:prstGeom>
          <a:noFill/>
          <a:ln w="9525">
            <a:noFill/>
            <a:miter lim="800000"/>
            <a:headEnd/>
            <a:tailEnd/>
          </a:ln>
        </p:spPr>
      </p:pic>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3144982"/>
            <a:ext cx="3061856" cy="3009034"/>
          </a:xfrm>
          <a:prstGeom prst="rect">
            <a:avLst/>
          </a:prstGeom>
        </p:spPr>
      </p:pic>
    </p:spTree>
    <p:extLst>
      <p:ext uri="{BB962C8B-B14F-4D97-AF65-F5344CB8AC3E}">
        <p14:creationId xmlns:p14="http://schemas.microsoft.com/office/powerpoint/2010/main" val="848149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12192000" cy="1177636"/>
          </a:xfrm>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fr-FR" b="1" i="1" dirty="0" smtClean="0">
                <a:solidFill>
                  <a:schemeClr val="bg1"/>
                </a:solidFill>
              </a:rPr>
              <a:t>Bilan biologique</a:t>
            </a:r>
            <a:endParaRPr lang="fr-FR" b="1" i="1" dirty="0">
              <a:solidFill>
                <a:schemeClr val="bg1"/>
              </a:solidFill>
            </a:endParaRPr>
          </a:p>
        </p:txBody>
      </p:sp>
      <p:sp>
        <p:nvSpPr>
          <p:cNvPr id="3" name="Espace réservé du contenu 2"/>
          <p:cNvSpPr>
            <a:spLocks noGrp="1"/>
          </p:cNvSpPr>
          <p:nvPr>
            <p:ph idx="1"/>
          </p:nvPr>
        </p:nvSpPr>
        <p:spPr/>
        <p:txBody>
          <a:bodyPr/>
          <a:lstStyle/>
          <a:p>
            <a:pPr>
              <a:buFontTx/>
              <a:buChar char="-"/>
            </a:pPr>
            <a:r>
              <a:rPr lang="fr-FR" dirty="0" smtClean="0">
                <a:solidFill>
                  <a:srgbClr val="C00000"/>
                </a:solidFill>
              </a:rPr>
              <a:t>Ionogramme sanguin: </a:t>
            </a:r>
            <a:r>
              <a:rPr lang="fr-FR" dirty="0" smtClean="0">
                <a:solidFill>
                  <a:schemeClr val="accent5">
                    <a:lumMod val="50000"/>
                  </a:schemeClr>
                </a:solidFill>
              </a:rPr>
              <a:t>recherche un déséquilibre hydro-électrolytique et acidobasique. </a:t>
            </a:r>
          </a:p>
          <a:p>
            <a:pPr>
              <a:buFontTx/>
              <a:buChar char="-"/>
            </a:pPr>
            <a:endParaRPr lang="fr-FR" dirty="0"/>
          </a:p>
          <a:p>
            <a:pPr>
              <a:buFontTx/>
              <a:buChar char="-"/>
            </a:pPr>
            <a:r>
              <a:rPr lang="fr-FR" dirty="0" smtClean="0">
                <a:solidFill>
                  <a:srgbClr val="C00000"/>
                </a:solidFill>
              </a:rPr>
              <a:t>FNS: </a:t>
            </a:r>
            <a:r>
              <a:rPr lang="fr-FR" dirty="0" smtClean="0">
                <a:solidFill>
                  <a:schemeClr val="accent5">
                    <a:lumMod val="50000"/>
                  </a:schemeClr>
                </a:solidFill>
              </a:rPr>
              <a:t>recherche une hyperleucocytose et une anémie. </a:t>
            </a:r>
          </a:p>
          <a:p>
            <a:pPr>
              <a:buFontTx/>
              <a:buChar char="-"/>
            </a:pPr>
            <a:endParaRPr lang="fr-FR" dirty="0"/>
          </a:p>
          <a:p>
            <a:pPr>
              <a:buFontTx/>
              <a:buChar char="-"/>
            </a:pPr>
            <a:r>
              <a:rPr lang="fr-FR" dirty="0" smtClean="0">
                <a:solidFill>
                  <a:srgbClr val="C00000"/>
                </a:solidFill>
              </a:rPr>
              <a:t>Dosage de l'urée/créatinine sanguine: </a:t>
            </a:r>
            <a:r>
              <a:rPr lang="fr-FR" dirty="0" smtClean="0">
                <a:solidFill>
                  <a:schemeClr val="accent5">
                    <a:lumMod val="50000"/>
                  </a:schemeClr>
                </a:solidFill>
              </a:rPr>
              <a:t>évalue la fonction rénale.</a:t>
            </a:r>
            <a:endParaRPr lang="fr-FR" dirty="0">
              <a:solidFill>
                <a:schemeClr val="accent5">
                  <a:lumMod val="50000"/>
                </a:schemeClr>
              </a:solidFill>
            </a:endParaRPr>
          </a:p>
        </p:txBody>
      </p:sp>
    </p:spTree>
    <p:extLst>
      <p:ext uri="{BB962C8B-B14F-4D97-AF65-F5344CB8AC3E}">
        <p14:creationId xmlns:p14="http://schemas.microsoft.com/office/powerpoint/2010/main" val="15786243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1999" cy="1066800"/>
          </a:xfrm>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fr-FR" dirty="0" smtClean="0"/>
              <a:t>       Différents types d’occlusion intestinale</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609579572"/>
              </p:ext>
            </p:extLst>
          </p:nvPr>
        </p:nvGraphicFramePr>
        <p:xfrm>
          <a:off x="0" y="481734"/>
          <a:ext cx="1794164" cy="370840"/>
        </p:xfrm>
        <a:graphic>
          <a:graphicData uri="http://schemas.openxmlformats.org/drawingml/2006/table">
            <a:tbl>
              <a:tblPr firstRow="1" bandRow="1">
                <a:tableStyleId>{5C22544A-7EE6-4342-B048-85BDC9FD1C3A}</a:tableStyleId>
              </a:tblPr>
              <a:tblGrid>
                <a:gridCol w="1794164">
                  <a:extLst>
                    <a:ext uri="{9D8B030D-6E8A-4147-A177-3AD203B41FA5}">
                      <a16:colId xmlns:a16="http://schemas.microsoft.com/office/drawing/2014/main" val="46536914"/>
                    </a:ext>
                  </a:extLst>
                </a:gridCol>
              </a:tblGrid>
              <a:tr h="370840">
                <a:tc>
                  <a:txBody>
                    <a:bodyPr/>
                    <a:lstStyle/>
                    <a:p>
                      <a:r>
                        <a:rPr lang="fr-FR" dirty="0" smtClean="0">
                          <a:solidFill>
                            <a:srgbClr val="C00000"/>
                          </a:solidFill>
                        </a:rPr>
                        <a:t>Occlusion grêle</a:t>
                      </a:r>
                      <a:endParaRPr lang="fr-FR" dirty="0">
                        <a:solidFill>
                          <a:srgbClr val="C00000"/>
                        </a:solidFill>
                      </a:endParaRPr>
                    </a:p>
                  </a:txBody>
                  <a:tcPr>
                    <a:solidFill>
                      <a:srgbClr val="FFFF00"/>
                    </a:solidFill>
                  </a:tcPr>
                </a:tc>
                <a:extLst>
                  <a:ext uri="{0D108BD9-81ED-4DB2-BD59-A6C34878D82A}">
                    <a16:rowId xmlns:a16="http://schemas.microsoft.com/office/drawing/2014/main" val="1029802881"/>
                  </a:ext>
                </a:extLst>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1834707346"/>
              </p:ext>
            </p:extLst>
          </p:nvPr>
        </p:nvGraphicFramePr>
        <p:xfrm>
          <a:off x="397163" y="1924325"/>
          <a:ext cx="5352473" cy="2865120"/>
        </p:xfrm>
        <a:graphic>
          <a:graphicData uri="http://schemas.openxmlformats.org/drawingml/2006/table">
            <a:tbl>
              <a:tblPr firstRow="1" bandRow="1">
                <a:tableStyleId>{5C22544A-7EE6-4342-B048-85BDC9FD1C3A}</a:tableStyleId>
              </a:tblPr>
              <a:tblGrid>
                <a:gridCol w="5352473">
                  <a:extLst>
                    <a:ext uri="{9D8B030D-6E8A-4147-A177-3AD203B41FA5}">
                      <a16:colId xmlns:a16="http://schemas.microsoft.com/office/drawing/2014/main" val="1063679462"/>
                    </a:ext>
                  </a:extLst>
                </a:gridCol>
              </a:tblGrid>
              <a:tr h="370840">
                <a:tc>
                  <a:txBody>
                    <a:bodyPr/>
                    <a:lstStyle/>
                    <a:p>
                      <a:r>
                        <a:rPr lang="fr-FR" dirty="0" smtClean="0"/>
                        <a:t>                  </a:t>
                      </a:r>
                      <a:r>
                        <a:rPr lang="fr-FR" sz="2800" dirty="0" smtClean="0">
                          <a:solidFill>
                            <a:srgbClr val="C00000"/>
                          </a:solidFill>
                        </a:rPr>
                        <a:t>Signes fonctionnels : </a:t>
                      </a:r>
                    </a:p>
                    <a:p>
                      <a:pPr algn="ctr"/>
                      <a:r>
                        <a:rPr lang="fr-FR" sz="2800" dirty="0" smtClean="0">
                          <a:solidFill>
                            <a:srgbClr val="C00000"/>
                          </a:solidFill>
                        </a:rPr>
                        <a:t>                                      </a:t>
                      </a:r>
                      <a:r>
                        <a:rPr lang="fr-FR" dirty="0" smtClean="0">
                          <a:solidFill>
                            <a:srgbClr val="C00000"/>
                          </a:solidFill>
                        </a:rPr>
                        <a:t>                                                   </a:t>
                      </a:r>
                      <a:r>
                        <a:rPr lang="fr-FR" dirty="0" smtClean="0">
                          <a:solidFill>
                            <a:schemeClr val="accent5">
                              <a:lumMod val="50000"/>
                            </a:schemeClr>
                          </a:solidFill>
                        </a:rPr>
                        <a:t>début brutal et très intense ; vomissements intenses et précoces ; arrêt des matières et des gaz tardif ; altération de l’état général importante ; collapsus par hypo volémie (formation du 3ème secteur : chyme intestinal sors de l’intestin vers la cavité péritonéale par transsudation et par perforation. </a:t>
                      </a:r>
                    </a:p>
                    <a:p>
                      <a:pPr algn="ctr"/>
                      <a:endParaRPr lang="fr-FR" dirty="0">
                        <a:solidFill>
                          <a:schemeClr val="accent5">
                            <a:lumMod val="50000"/>
                          </a:schemeClr>
                        </a:solidFill>
                      </a:endParaRPr>
                    </a:p>
                  </a:txBody>
                  <a:tcPr>
                    <a:solidFill>
                      <a:schemeClr val="bg1">
                        <a:lumMod val="95000"/>
                      </a:schemeClr>
                    </a:solidFill>
                  </a:tcPr>
                </a:tc>
                <a:extLst>
                  <a:ext uri="{0D108BD9-81ED-4DB2-BD59-A6C34878D82A}">
                    <a16:rowId xmlns:a16="http://schemas.microsoft.com/office/drawing/2014/main" val="2527745358"/>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2897614823"/>
              </p:ext>
            </p:extLst>
          </p:nvPr>
        </p:nvGraphicFramePr>
        <p:xfrm>
          <a:off x="3435928" y="5375563"/>
          <a:ext cx="5555673" cy="1341120"/>
        </p:xfrm>
        <a:graphic>
          <a:graphicData uri="http://schemas.openxmlformats.org/drawingml/2006/table">
            <a:tbl>
              <a:tblPr firstRow="1" bandRow="1">
                <a:tableStyleId>{5C22544A-7EE6-4342-B048-85BDC9FD1C3A}</a:tableStyleId>
              </a:tblPr>
              <a:tblGrid>
                <a:gridCol w="5555673">
                  <a:extLst>
                    <a:ext uri="{9D8B030D-6E8A-4147-A177-3AD203B41FA5}">
                      <a16:colId xmlns:a16="http://schemas.microsoft.com/office/drawing/2014/main" val="3670148936"/>
                    </a:ext>
                  </a:extLst>
                </a:gridCol>
              </a:tblGrid>
              <a:tr h="346364">
                <a:tc>
                  <a:txBody>
                    <a:bodyPr/>
                    <a:lstStyle/>
                    <a:p>
                      <a:r>
                        <a:rPr lang="fr-FR" sz="2800" dirty="0" smtClean="0">
                          <a:solidFill>
                            <a:srgbClr val="C00000"/>
                          </a:solidFill>
                        </a:rPr>
                        <a:t>ASP : </a:t>
                      </a:r>
                      <a:r>
                        <a:rPr lang="fr-FR" dirty="0" smtClean="0">
                          <a:solidFill>
                            <a:schemeClr val="accent5">
                              <a:lumMod val="50000"/>
                            </a:schemeClr>
                          </a:solidFill>
                        </a:rPr>
                        <a:t>niveau hydro-aériques nombreux, </a:t>
                      </a:r>
                      <a:r>
                        <a:rPr lang="fr-FR" dirty="0" err="1" smtClean="0">
                          <a:solidFill>
                            <a:schemeClr val="accent5">
                              <a:lumMod val="50000"/>
                            </a:schemeClr>
                          </a:solidFill>
                        </a:rPr>
                        <a:t>centro</a:t>
                      </a:r>
                      <a:r>
                        <a:rPr lang="fr-FR" dirty="0" smtClean="0">
                          <a:solidFill>
                            <a:schemeClr val="accent5">
                              <a:lumMod val="50000"/>
                            </a:schemeClr>
                          </a:solidFill>
                        </a:rPr>
                        <a:t>- abdominaux, en marche d’escalier, de petites dimensions, plus larges que hauts</a:t>
                      </a:r>
                    </a:p>
                    <a:p>
                      <a:endParaRPr lang="fr-FR" dirty="0">
                        <a:solidFill>
                          <a:schemeClr val="accent5">
                            <a:lumMod val="50000"/>
                          </a:schemeClr>
                        </a:solidFill>
                      </a:endParaRPr>
                    </a:p>
                  </a:txBody>
                  <a:tcPr>
                    <a:solidFill>
                      <a:schemeClr val="bg1">
                        <a:lumMod val="95000"/>
                      </a:schemeClr>
                    </a:solidFill>
                  </a:tcPr>
                </a:tc>
                <a:extLst>
                  <a:ext uri="{0D108BD9-81ED-4DB2-BD59-A6C34878D82A}">
                    <a16:rowId xmlns:a16="http://schemas.microsoft.com/office/drawing/2014/main" val="1028775536"/>
                  </a:ext>
                </a:extLst>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3727111031"/>
              </p:ext>
            </p:extLst>
          </p:nvPr>
        </p:nvGraphicFramePr>
        <p:xfrm>
          <a:off x="6459683" y="2413461"/>
          <a:ext cx="5063835" cy="1615440"/>
        </p:xfrm>
        <a:graphic>
          <a:graphicData uri="http://schemas.openxmlformats.org/drawingml/2006/table">
            <a:tbl>
              <a:tblPr firstRow="1" bandRow="1">
                <a:tableStyleId>{5C22544A-7EE6-4342-B048-85BDC9FD1C3A}</a:tableStyleId>
              </a:tblPr>
              <a:tblGrid>
                <a:gridCol w="5063835">
                  <a:extLst>
                    <a:ext uri="{9D8B030D-6E8A-4147-A177-3AD203B41FA5}">
                      <a16:colId xmlns:a16="http://schemas.microsoft.com/office/drawing/2014/main" val="3434315700"/>
                    </a:ext>
                  </a:extLst>
                </a:gridCol>
              </a:tblGrid>
              <a:tr h="1547783">
                <a:tc>
                  <a:txBody>
                    <a:bodyPr/>
                    <a:lstStyle/>
                    <a:p>
                      <a:pPr algn="ctr"/>
                      <a:r>
                        <a:rPr lang="fr-FR" sz="2800" dirty="0" smtClean="0">
                          <a:solidFill>
                            <a:srgbClr val="C00000"/>
                          </a:solidFill>
                        </a:rPr>
                        <a:t>Signes physiques  </a:t>
                      </a:r>
                    </a:p>
                    <a:p>
                      <a:pPr algn="ctr"/>
                      <a:r>
                        <a:rPr lang="fr-FR" sz="1800" dirty="0" smtClean="0">
                          <a:solidFill>
                            <a:srgbClr val="C00000"/>
                          </a:solidFill>
                        </a:rPr>
                        <a:t>                                                                                           </a:t>
                      </a:r>
                      <a:r>
                        <a:rPr lang="fr-FR" dirty="0" smtClean="0">
                          <a:solidFill>
                            <a:schemeClr val="accent5">
                              <a:lumMod val="50000"/>
                            </a:schemeClr>
                          </a:solidFill>
                        </a:rPr>
                        <a:t>météorisme abdominal discret localisé, centré dans la région péri ombilicale.</a:t>
                      </a:r>
                    </a:p>
                    <a:p>
                      <a:pPr algn="ctr"/>
                      <a:endParaRPr lang="fr-FR" dirty="0"/>
                    </a:p>
                  </a:txBody>
                  <a:tcPr>
                    <a:solidFill>
                      <a:schemeClr val="bg1">
                        <a:lumMod val="95000"/>
                      </a:schemeClr>
                    </a:solidFill>
                  </a:tcPr>
                </a:tc>
                <a:extLst>
                  <a:ext uri="{0D108BD9-81ED-4DB2-BD59-A6C34878D82A}">
                    <a16:rowId xmlns:a16="http://schemas.microsoft.com/office/drawing/2014/main" val="3201618160"/>
                  </a:ext>
                </a:extLst>
              </a:tr>
            </a:tbl>
          </a:graphicData>
        </a:graphic>
      </p:graphicFrame>
    </p:spTree>
    <p:extLst>
      <p:ext uri="{BB962C8B-B14F-4D97-AF65-F5344CB8AC3E}">
        <p14:creationId xmlns:p14="http://schemas.microsoft.com/office/powerpoint/2010/main" val="42710482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997527"/>
          </a:xfrm>
          <a:solidFill>
            <a:schemeClr val="accent1"/>
          </a:solidFill>
          <a:ln>
            <a:solidFill>
              <a:schemeClr val="accent5"/>
            </a:solidFill>
          </a:ln>
        </p:spPr>
        <p:txBody>
          <a:bodyPr>
            <a:normAutofit/>
          </a:bodyPr>
          <a:lstStyle/>
          <a:p>
            <a:pPr algn="ctr"/>
            <a:r>
              <a:rPr lang="fr-FR" sz="4000" dirty="0" smtClean="0"/>
              <a:t>                </a:t>
            </a:r>
            <a:r>
              <a:rPr lang="fr-FR" sz="4000" b="1" i="1" dirty="0" smtClean="0">
                <a:solidFill>
                  <a:schemeClr val="bg1"/>
                </a:solidFill>
              </a:rPr>
              <a:t>Différents types d’occlusion intestinale</a:t>
            </a:r>
            <a:endParaRPr lang="fr-FR" sz="4000" b="1" i="1" dirty="0">
              <a:solidFill>
                <a:schemeClr val="bg1"/>
              </a:solidFill>
            </a:endParaRP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3289075731"/>
              </p:ext>
            </p:extLst>
          </p:nvPr>
        </p:nvGraphicFramePr>
        <p:xfrm>
          <a:off x="838200" y="1825625"/>
          <a:ext cx="4080164" cy="2316480"/>
        </p:xfrm>
        <a:graphic>
          <a:graphicData uri="http://schemas.openxmlformats.org/drawingml/2006/table">
            <a:tbl>
              <a:tblPr firstRow="1" bandRow="1">
                <a:tableStyleId>{5C22544A-7EE6-4342-B048-85BDC9FD1C3A}</a:tableStyleId>
              </a:tblPr>
              <a:tblGrid>
                <a:gridCol w="4080164">
                  <a:extLst>
                    <a:ext uri="{9D8B030D-6E8A-4147-A177-3AD203B41FA5}">
                      <a16:colId xmlns:a16="http://schemas.microsoft.com/office/drawing/2014/main" val="4290570825"/>
                    </a:ext>
                  </a:extLst>
                </a:gridCol>
              </a:tblGrid>
              <a:tr h="370840">
                <a:tc>
                  <a:txBody>
                    <a:bodyPr/>
                    <a:lstStyle/>
                    <a:p>
                      <a:r>
                        <a:rPr lang="fr-FR" dirty="0" smtClean="0"/>
                        <a:t>         </a:t>
                      </a:r>
                      <a:r>
                        <a:rPr lang="fr-FR" sz="2800" dirty="0" smtClean="0">
                          <a:solidFill>
                            <a:srgbClr val="C00000"/>
                          </a:solidFill>
                        </a:rPr>
                        <a:t>Signes fonctionnels : </a:t>
                      </a:r>
                    </a:p>
                    <a:p>
                      <a:pPr algn="ctr"/>
                      <a:r>
                        <a:rPr lang="fr-FR" sz="2800" dirty="0" smtClean="0">
                          <a:solidFill>
                            <a:srgbClr val="C00000"/>
                          </a:solidFill>
                        </a:rPr>
                        <a:t>                                      </a:t>
                      </a:r>
                      <a:r>
                        <a:rPr lang="fr-FR" dirty="0" smtClean="0">
                          <a:solidFill>
                            <a:schemeClr val="accent5">
                              <a:lumMod val="50000"/>
                            </a:schemeClr>
                          </a:solidFill>
                        </a:rPr>
                        <a:t>douleurs abdominales à début progressif, d'intensité peu marquée; vomissements tardifs; arrêt des matières et des gaz précoce; état général longtemps conservé. </a:t>
                      </a:r>
                      <a:endParaRPr lang="fr-FR" dirty="0">
                        <a:solidFill>
                          <a:schemeClr val="accent5">
                            <a:lumMod val="50000"/>
                          </a:schemeClr>
                        </a:solidFill>
                      </a:endParaRPr>
                    </a:p>
                  </a:txBody>
                  <a:tcPr>
                    <a:solidFill>
                      <a:schemeClr val="bg1">
                        <a:lumMod val="95000"/>
                      </a:schemeClr>
                    </a:solidFill>
                  </a:tcPr>
                </a:tc>
                <a:extLst>
                  <a:ext uri="{0D108BD9-81ED-4DB2-BD59-A6C34878D82A}">
                    <a16:rowId xmlns:a16="http://schemas.microsoft.com/office/drawing/2014/main" val="1805610816"/>
                  </a:ext>
                </a:extLst>
              </a:tr>
            </a:tbl>
          </a:graphicData>
        </a:graphic>
      </p:graphicFrame>
      <p:graphicFrame>
        <p:nvGraphicFramePr>
          <p:cNvPr id="4" name="Espace réservé du contenu 3"/>
          <p:cNvGraphicFramePr>
            <a:graphicFrameLocks/>
          </p:cNvGraphicFramePr>
          <p:nvPr>
            <p:extLst>
              <p:ext uri="{D42A27DB-BD31-4B8C-83A1-F6EECF244321}">
                <p14:modId xmlns:p14="http://schemas.microsoft.com/office/powerpoint/2010/main" val="2272526954"/>
              </p:ext>
            </p:extLst>
          </p:nvPr>
        </p:nvGraphicFramePr>
        <p:xfrm>
          <a:off x="0" y="399010"/>
          <a:ext cx="2175164" cy="365760"/>
        </p:xfrm>
        <a:graphic>
          <a:graphicData uri="http://schemas.openxmlformats.org/drawingml/2006/table">
            <a:tbl>
              <a:tblPr firstRow="1" bandRow="1">
                <a:tableStyleId>{5C22544A-7EE6-4342-B048-85BDC9FD1C3A}</a:tableStyleId>
              </a:tblPr>
              <a:tblGrid>
                <a:gridCol w="2175164">
                  <a:extLst>
                    <a:ext uri="{9D8B030D-6E8A-4147-A177-3AD203B41FA5}">
                      <a16:colId xmlns:a16="http://schemas.microsoft.com/office/drawing/2014/main" val="46536914"/>
                    </a:ext>
                  </a:extLst>
                </a:gridCol>
              </a:tblGrid>
              <a:tr h="207818">
                <a:tc>
                  <a:txBody>
                    <a:bodyPr/>
                    <a:lstStyle/>
                    <a:p>
                      <a:r>
                        <a:rPr lang="fr-FR" dirty="0" smtClean="0">
                          <a:solidFill>
                            <a:srgbClr val="C00000"/>
                          </a:solidFill>
                        </a:rPr>
                        <a:t>Occlusion du colon</a:t>
                      </a:r>
                      <a:endParaRPr lang="fr-FR" dirty="0">
                        <a:solidFill>
                          <a:srgbClr val="C00000"/>
                        </a:solidFill>
                      </a:endParaRPr>
                    </a:p>
                  </a:txBody>
                  <a:tcPr>
                    <a:solidFill>
                      <a:srgbClr val="FFFF00"/>
                    </a:solidFill>
                  </a:tcPr>
                </a:tc>
                <a:extLst>
                  <a:ext uri="{0D108BD9-81ED-4DB2-BD59-A6C34878D82A}">
                    <a16:rowId xmlns:a16="http://schemas.microsoft.com/office/drawing/2014/main" val="1029802881"/>
                  </a:ext>
                </a:extLst>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1554661999"/>
              </p:ext>
            </p:extLst>
          </p:nvPr>
        </p:nvGraphicFramePr>
        <p:xfrm>
          <a:off x="5971310" y="2099945"/>
          <a:ext cx="5283200" cy="1767840"/>
        </p:xfrm>
        <a:graphic>
          <a:graphicData uri="http://schemas.openxmlformats.org/drawingml/2006/table">
            <a:tbl>
              <a:tblPr firstRow="1" bandRow="1">
                <a:tableStyleId>{5C22544A-7EE6-4342-B048-85BDC9FD1C3A}</a:tableStyleId>
              </a:tblPr>
              <a:tblGrid>
                <a:gridCol w="5283200">
                  <a:extLst>
                    <a:ext uri="{9D8B030D-6E8A-4147-A177-3AD203B41FA5}">
                      <a16:colId xmlns:a16="http://schemas.microsoft.com/office/drawing/2014/main" val="586061793"/>
                    </a:ext>
                  </a:extLst>
                </a:gridCol>
              </a:tblGrid>
              <a:tr h="825327">
                <a:tc>
                  <a:txBody>
                    <a:bodyPr/>
                    <a:lstStyle/>
                    <a:p>
                      <a:r>
                        <a:rPr lang="fr-FR" dirty="0" smtClean="0"/>
                        <a:t>                     </a:t>
                      </a:r>
                      <a:r>
                        <a:rPr lang="fr-FR" sz="2800" dirty="0" smtClean="0">
                          <a:solidFill>
                            <a:srgbClr val="C00000"/>
                          </a:solidFill>
                        </a:rPr>
                        <a:t>Signes physiques :  </a:t>
                      </a:r>
                    </a:p>
                    <a:p>
                      <a:pPr algn="ctr"/>
                      <a:r>
                        <a:rPr lang="fr-FR" sz="2800" dirty="0" smtClean="0">
                          <a:solidFill>
                            <a:srgbClr val="C00000"/>
                          </a:solidFill>
                        </a:rPr>
                        <a:t>                                                        </a:t>
                      </a:r>
                      <a:r>
                        <a:rPr lang="fr-FR" dirty="0" smtClean="0">
                          <a:solidFill>
                            <a:schemeClr val="accent5">
                              <a:lumMod val="50000"/>
                            </a:schemeClr>
                          </a:solidFill>
                        </a:rPr>
                        <a:t>météorisme abdominal très important, soit périphérique en cadre, soit asymétrique, puis devient diffus et généralisé. </a:t>
                      </a:r>
                      <a:endParaRPr lang="fr-FR" dirty="0">
                        <a:solidFill>
                          <a:schemeClr val="accent5">
                            <a:lumMod val="50000"/>
                          </a:schemeClr>
                        </a:solidFill>
                      </a:endParaRPr>
                    </a:p>
                  </a:txBody>
                  <a:tcPr>
                    <a:solidFill>
                      <a:schemeClr val="bg1">
                        <a:lumMod val="95000"/>
                      </a:schemeClr>
                    </a:solidFill>
                  </a:tcPr>
                </a:tc>
                <a:extLst>
                  <a:ext uri="{0D108BD9-81ED-4DB2-BD59-A6C34878D82A}">
                    <a16:rowId xmlns:a16="http://schemas.microsoft.com/office/drawing/2014/main" val="3601535940"/>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3427721104"/>
              </p:ext>
            </p:extLst>
          </p:nvPr>
        </p:nvGraphicFramePr>
        <p:xfrm>
          <a:off x="1907310" y="5679593"/>
          <a:ext cx="8128000" cy="73152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1614174937"/>
                    </a:ext>
                  </a:extLst>
                </a:gridCol>
              </a:tblGrid>
              <a:tr h="370840">
                <a:tc>
                  <a:txBody>
                    <a:bodyPr/>
                    <a:lstStyle/>
                    <a:p>
                      <a:r>
                        <a:rPr lang="fr-FR" sz="2400" dirty="0" smtClean="0">
                          <a:solidFill>
                            <a:srgbClr val="C00000"/>
                          </a:solidFill>
                        </a:rPr>
                        <a:t>L’ASP</a:t>
                      </a:r>
                      <a:r>
                        <a:rPr lang="fr-FR" dirty="0" smtClean="0"/>
                        <a:t> </a:t>
                      </a:r>
                      <a:r>
                        <a:rPr lang="fr-FR" dirty="0" smtClean="0">
                          <a:solidFill>
                            <a:schemeClr val="accent5">
                              <a:lumMod val="50000"/>
                            </a:schemeClr>
                          </a:solidFill>
                        </a:rPr>
                        <a:t>montre des niveaux </a:t>
                      </a:r>
                      <a:r>
                        <a:rPr lang="fr-FR" dirty="0" err="1" smtClean="0">
                          <a:solidFill>
                            <a:schemeClr val="accent5">
                              <a:lumMod val="50000"/>
                            </a:schemeClr>
                          </a:solidFill>
                        </a:rPr>
                        <a:t>hydroaériques</a:t>
                      </a:r>
                      <a:r>
                        <a:rPr lang="fr-FR" dirty="0" smtClean="0">
                          <a:solidFill>
                            <a:schemeClr val="accent5">
                              <a:lumMod val="50000"/>
                            </a:schemeClr>
                          </a:solidFill>
                        </a:rPr>
                        <a:t> peu nombreux avec des bulles gazeuses périphérique dessinant le cadre colique, plus hautes que larges. </a:t>
                      </a:r>
                      <a:endParaRPr lang="fr-FR" dirty="0">
                        <a:solidFill>
                          <a:schemeClr val="accent5">
                            <a:lumMod val="50000"/>
                          </a:schemeClr>
                        </a:solidFill>
                      </a:endParaRPr>
                    </a:p>
                  </a:txBody>
                  <a:tcPr>
                    <a:solidFill>
                      <a:schemeClr val="bg1">
                        <a:lumMod val="95000"/>
                      </a:schemeClr>
                    </a:solidFill>
                  </a:tcPr>
                </a:tc>
                <a:extLst>
                  <a:ext uri="{0D108BD9-81ED-4DB2-BD59-A6C34878D82A}">
                    <a16:rowId xmlns:a16="http://schemas.microsoft.com/office/drawing/2014/main" val="3458341703"/>
                  </a:ext>
                </a:extLst>
              </a:tr>
            </a:tbl>
          </a:graphicData>
        </a:graphic>
      </p:graphicFrame>
    </p:spTree>
    <p:extLst>
      <p:ext uri="{BB962C8B-B14F-4D97-AF65-F5344CB8AC3E}">
        <p14:creationId xmlns:p14="http://schemas.microsoft.com/office/powerpoint/2010/main" val="9701671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12192000" cy="1121813"/>
          </a:xfrm>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fr-FR" sz="4000" dirty="0" smtClean="0"/>
              <a:t>             Différents </a:t>
            </a:r>
            <a:r>
              <a:rPr lang="fr-FR" sz="4000" dirty="0"/>
              <a:t>types d’occlusion intestinale</a:t>
            </a: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766454800"/>
              </p:ext>
            </p:extLst>
          </p:nvPr>
        </p:nvGraphicFramePr>
        <p:xfrm>
          <a:off x="838200" y="1825625"/>
          <a:ext cx="4994564" cy="2529840"/>
        </p:xfrm>
        <a:graphic>
          <a:graphicData uri="http://schemas.openxmlformats.org/drawingml/2006/table">
            <a:tbl>
              <a:tblPr firstRow="1" bandRow="1">
                <a:tableStyleId>{5C22544A-7EE6-4342-B048-85BDC9FD1C3A}</a:tableStyleId>
              </a:tblPr>
              <a:tblGrid>
                <a:gridCol w="4994564">
                  <a:extLst>
                    <a:ext uri="{9D8B030D-6E8A-4147-A177-3AD203B41FA5}">
                      <a16:colId xmlns:a16="http://schemas.microsoft.com/office/drawing/2014/main" val="3769701841"/>
                    </a:ext>
                  </a:extLst>
                </a:gridCol>
              </a:tblGrid>
              <a:tr h="370840">
                <a:tc>
                  <a:txBody>
                    <a:bodyPr/>
                    <a:lstStyle/>
                    <a:p>
                      <a:pPr algn="ctr"/>
                      <a:r>
                        <a:rPr lang="fr-FR" sz="2000" dirty="0" smtClean="0">
                          <a:solidFill>
                            <a:schemeClr val="accent5">
                              <a:lumMod val="50000"/>
                            </a:schemeClr>
                          </a:solidFill>
                        </a:rPr>
                        <a:t>Elle réalise un iléus paralytique (paralysie momentané des anses grêles) reflexe le plus souvent résolutif sans obstacle organique vrai. Elle peut survenir au cours d’une péritonite, de troubles hydro électrolytiques (hypokaliémie), d’une colique hépatique ou néphrétique. </a:t>
                      </a:r>
                    </a:p>
                    <a:p>
                      <a:pPr algn="ctr"/>
                      <a:endParaRPr lang="fr-FR" sz="2000" dirty="0"/>
                    </a:p>
                  </a:txBody>
                  <a:tcPr>
                    <a:solidFill>
                      <a:schemeClr val="bg1">
                        <a:lumMod val="95000"/>
                      </a:schemeClr>
                    </a:solidFill>
                  </a:tcPr>
                </a:tc>
                <a:extLst>
                  <a:ext uri="{0D108BD9-81ED-4DB2-BD59-A6C34878D82A}">
                    <a16:rowId xmlns:a16="http://schemas.microsoft.com/office/drawing/2014/main" val="46346268"/>
                  </a:ext>
                </a:extLst>
              </a:tr>
            </a:tbl>
          </a:graphicData>
        </a:graphic>
      </p:graphicFrame>
      <p:graphicFrame>
        <p:nvGraphicFramePr>
          <p:cNvPr id="4" name="Espace réservé du contenu 3"/>
          <p:cNvGraphicFramePr>
            <a:graphicFrameLocks/>
          </p:cNvGraphicFramePr>
          <p:nvPr>
            <p:extLst>
              <p:ext uri="{D42A27DB-BD31-4B8C-83A1-F6EECF244321}">
                <p14:modId xmlns:p14="http://schemas.microsoft.com/office/powerpoint/2010/main" val="3828916451"/>
              </p:ext>
            </p:extLst>
          </p:nvPr>
        </p:nvGraphicFramePr>
        <p:xfrm>
          <a:off x="247073" y="240867"/>
          <a:ext cx="1969654" cy="640080"/>
        </p:xfrm>
        <a:graphic>
          <a:graphicData uri="http://schemas.openxmlformats.org/drawingml/2006/table">
            <a:tbl>
              <a:tblPr firstRow="1" bandRow="1">
                <a:tableStyleId>{5C22544A-7EE6-4342-B048-85BDC9FD1C3A}</a:tableStyleId>
              </a:tblPr>
              <a:tblGrid>
                <a:gridCol w="1969654">
                  <a:extLst>
                    <a:ext uri="{9D8B030D-6E8A-4147-A177-3AD203B41FA5}">
                      <a16:colId xmlns:a16="http://schemas.microsoft.com/office/drawing/2014/main" val="46536914"/>
                    </a:ext>
                  </a:extLst>
                </a:gridCol>
              </a:tblGrid>
              <a:tr h="370840">
                <a:tc>
                  <a:txBody>
                    <a:bodyPr/>
                    <a:lstStyle/>
                    <a:p>
                      <a:r>
                        <a:rPr lang="fr-FR" dirty="0" smtClean="0">
                          <a:solidFill>
                            <a:srgbClr val="C00000"/>
                          </a:solidFill>
                        </a:rPr>
                        <a:t>Occlusion fonctionnelle</a:t>
                      </a:r>
                      <a:endParaRPr lang="fr-FR" dirty="0">
                        <a:solidFill>
                          <a:srgbClr val="C00000"/>
                        </a:solidFill>
                      </a:endParaRPr>
                    </a:p>
                  </a:txBody>
                  <a:tcPr>
                    <a:solidFill>
                      <a:srgbClr val="FFFF00"/>
                    </a:solidFill>
                  </a:tcPr>
                </a:tc>
                <a:extLst>
                  <a:ext uri="{0D108BD9-81ED-4DB2-BD59-A6C34878D82A}">
                    <a16:rowId xmlns:a16="http://schemas.microsoft.com/office/drawing/2014/main" val="1029802881"/>
                  </a:ext>
                </a:extLst>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1816177747"/>
              </p:ext>
            </p:extLst>
          </p:nvPr>
        </p:nvGraphicFramePr>
        <p:xfrm>
          <a:off x="6479309" y="2099945"/>
          <a:ext cx="5338618" cy="1615440"/>
        </p:xfrm>
        <a:graphic>
          <a:graphicData uri="http://schemas.openxmlformats.org/drawingml/2006/table">
            <a:tbl>
              <a:tblPr firstRow="1" bandRow="1">
                <a:tableStyleId>{5C22544A-7EE6-4342-B048-85BDC9FD1C3A}</a:tableStyleId>
              </a:tblPr>
              <a:tblGrid>
                <a:gridCol w="5338618">
                  <a:extLst>
                    <a:ext uri="{9D8B030D-6E8A-4147-A177-3AD203B41FA5}">
                      <a16:colId xmlns:a16="http://schemas.microsoft.com/office/drawing/2014/main" val="1480378497"/>
                    </a:ext>
                  </a:extLst>
                </a:gridCol>
              </a:tblGrid>
              <a:tr h="370840">
                <a:tc>
                  <a:txBody>
                    <a:bodyPr/>
                    <a:lstStyle/>
                    <a:p>
                      <a:r>
                        <a:rPr lang="fr-FR" dirty="0" smtClean="0"/>
                        <a:t>                       </a:t>
                      </a:r>
                      <a:r>
                        <a:rPr lang="fr-FR" sz="2800" dirty="0" smtClean="0">
                          <a:solidFill>
                            <a:srgbClr val="C00000"/>
                          </a:solidFill>
                        </a:rPr>
                        <a:t>Signes fonctionnels : </a:t>
                      </a:r>
                    </a:p>
                    <a:p>
                      <a:pPr algn="ctr"/>
                      <a:r>
                        <a:rPr lang="fr-FR" dirty="0" smtClean="0">
                          <a:solidFill>
                            <a:schemeClr val="accent5">
                              <a:lumMod val="50000"/>
                            </a:schemeClr>
                          </a:solidFill>
                        </a:rPr>
                        <a:t>                                                                                                  arrêt des matières, sans arrêt absolu des gaz, douleur peu importante, voire absente. </a:t>
                      </a:r>
                    </a:p>
                    <a:p>
                      <a:pPr algn="ctr"/>
                      <a:endParaRPr lang="fr-FR" dirty="0"/>
                    </a:p>
                  </a:txBody>
                  <a:tcPr>
                    <a:solidFill>
                      <a:schemeClr val="bg1">
                        <a:lumMod val="95000"/>
                      </a:schemeClr>
                    </a:solidFill>
                  </a:tcPr>
                </a:tc>
                <a:extLst>
                  <a:ext uri="{0D108BD9-81ED-4DB2-BD59-A6C34878D82A}">
                    <a16:rowId xmlns:a16="http://schemas.microsoft.com/office/drawing/2014/main" val="730593138"/>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2121119773"/>
              </p:ext>
            </p:extLst>
          </p:nvPr>
        </p:nvGraphicFramePr>
        <p:xfrm>
          <a:off x="1231900" y="4755187"/>
          <a:ext cx="4164446" cy="1767840"/>
        </p:xfrm>
        <a:graphic>
          <a:graphicData uri="http://schemas.openxmlformats.org/drawingml/2006/table">
            <a:tbl>
              <a:tblPr firstRow="1" bandRow="1">
                <a:tableStyleId>{5C22544A-7EE6-4342-B048-85BDC9FD1C3A}</a:tableStyleId>
              </a:tblPr>
              <a:tblGrid>
                <a:gridCol w="4164446">
                  <a:extLst>
                    <a:ext uri="{9D8B030D-6E8A-4147-A177-3AD203B41FA5}">
                      <a16:colId xmlns:a16="http://schemas.microsoft.com/office/drawing/2014/main" val="963048182"/>
                    </a:ext>
                  </a:extLst>
                </a:gridCol>
              </a:tblGrid>
              <a:tr h="1753215">
                <a:tc>
                  <a:txBody>
                    <a:bodyPr/>
                    <a:lstStyle/>
                    <a:p>
                      <a:r>
                        <a:rPr lang="fr-FR" dirty="0" smtClean="0"/>
                        <a:t>         </a:t>
                      </a:r>
                      <a:r>
                        <a:rPr lang="fr-FR" sz="2800" b="1" dirty="0" smtClean="0">
                          <a:solidFill>
                            <a:srgbClr val="C00000"/>
                          </a:solidFill>
                        </a:rPr>
                        <a:t>Signes physiques :  </a:t>
                      </a:r>
                    </a:p>
                    <a:p>
                      <a:pPr algn="ctr"/>
                      <a:r>
                        <a:rPr lang="fr-FR" sz="2800" b="1" dirty="0" smtClean="0">
                          <a:solidFill>
                            <a:srgbClr val="C00000"/>
                          </a:solidFill>
                        </a:rPr>
                        <a:t>                                            </a:t>
                      </a:r>
                      <a:r>
                        <a:rPr lang="fr-FR" dirty="0" smtClean="0">
                          <a:solidFill>
                            <a:schemeClr val="accent5">
                              <a:lumMod val="50000"/>
                            </a:schemeClr>
                          </a:solidFill>
                        </a:rPr>
                        <a:t>météorisme abdominal diffus, immobile, sans ondulations péristaltiques </a:t>
                      </a:r>
                    </a:p>
                    <a:p>
                      <a:endParaRPr lang="fr-FR" dirty="0">
                        <a:solidFill>
                          <a:schemeClr val="accent5">
                            <a:lumMod val="50000"/>
                          </a:schemeClr>
                        </a:solidFill>
                      </a:endParaRPr>
                    </a:p>
                  </a:txBody>
                  <a:tcPr>
                    <a:solidFill>
                      <a:schemeClr val="bg1">
                        <a:lumMod val="95000"/>
                      </a:schemeClr>
                    </a:solidFill>
                  </a:tcPr>
                </a:tc>
                <a:extLst>
                  <a:ext uri="{0D108BD9-81ED-4DB2-BD59-A6C34878D82A}">
                    <a16:rowId xmlns:a16="http://schemas.microsoft.com/office/drawing/2014/main" val="1255858166"/>
                  </a:ext>
                </a:extLst>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234114180"/>
              </p:ext>
            </p:extLst>
          </p:nvPr>
        </p:nvGraphicFramePr>
        <p:xfrm>
          <a:off x="6913418" y="5015960"/>
          <a:ext cx="4807527" cy="1246294"/>
        </p:xfrm>
        <a:graphic>
          <a:graphicData uri="http://schemas.openxmlformats.org/drawingml/2006/table">
            <a:tbl>
              <a:tblPr firstRow="1" bandRow="1">
                <a:tableStyleId>{5C22544A-7EE6-4342-B048-85BDC9FD1C3A}</a:tableStyleId>
              </a:tblPr>
              <a:tblGrid>
                <a:gridCol w="4807527">
                  <a:extLst>
                    <a:ext uri="{9D8B030D-6E8A-4147-A177-3AD203B41FA5}">
                      <a16:colId xmlns:a16="http://schemas.microsoft.com/office/drawing/2014/main" val="178992973"/>
                    </a:ext>
                  </a:extLst>
                </a:gridCol>
              </a:tblGrid>
              <a:tr h="1246294">
                <a:tc>
                  <a:txBody>
                    <a:bodyPr/>
                    <a:lstStyle/>
                    <a:p>
                      <a:r>
                        <a:rPr lang="fr-FR" sz="2800" dirty="0" smtClean="0">
                          <a:solidFill>
                            <a:srgbClr val="C00000"/>
                          </a:solidFill>
                        </a:rPr>
                        <a:t>ASP</a:t>
                      </a:r>
                      <a:r>
                        <a:rPr lang="fr-FR" dirty="0" smtClean="0"/>
                        <a:t> </a:t>
                      </a:r>
                      <a:r>
                        <a:rPr lang="fr-FR" dirty="0" smtClean="0">
                          <a:solidFill>
                            <a:schemeClr val="accent5">
                              <a:lumMod val="50000"/>
                            </a:schemeClr>
                          </a:solidFill>
                        </a:rPr>
                        <a:t>montre une distension intestinale globale intéressant également le cadre colique sans niveaux hydro-aériques.</a:t>
                      </a:r>
                      <a:endParaRPr lang="fr-FR" dirty="0">
                        <a:solidFill>
                          <a:schemeClr val="accent5">
                            <a:lumMod val="50000"/>
                          </a:schemeClr>
                        </a:solidFill>
                      </a:endParaRPr>
                    </a:p>
                  </a:txBody>
                  <a:tcPr>
                    <a:solidFill>
                      <a:schemeClr val="bg1">
                        <a:lumMod val="95000"/>
                      </a:schemeClr>
                    </a:solidFill>
                  </a:tcPr>
                </a:tc>
                <a:extLst>
                  <a:ext uri="{0D108BD9-81ED-4DB2-BD59-A6C34878D82A}">
                    <a16:rowId xmlns:a16="http://schemas.microsoft.com/office/drawing/2014/main" val="141347459"/>
                  </a:ext>
                </a:extLst>
              </a:tr>
            </a:tbl>
          </a:graphicData>
        </a:graphic>
      </p:graphicFrame>
    </p:spTree>
    <p:extLst>
      <p:ext uri="{BB962C8B-B14F-4D97-AF65-F5344CB8AC3E}">
        <p14:creationId xmlns:p14="http://schemas.microsoft.com/office/powerpoint/2010/main" val="28063076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12192000" cy="1066800"/>
          </a:xfrm>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fr-FR" b="1" i="1" dirty="0" smtClean="0">
                <a:solidFill>
                  <a:schemeClr val="bg1"/>
                </a:solidFill>
              </a:rPr>
              <a:t>PRINCIPALES ETIOLOGIES</a:t>
            </a:r>
            <a:endParaRPr lang="fr-FR" b="1" i="1" dirty="0">
              <a:solidFill>
                <a:schemeClr val="bg1"/>
              </a:solidFill>
            </a:endParaRPr>
          </a:p>
        </p:txBody>
      </p:sp>
      <p:sp>
        <p:nvSpPr>
          <p:cNvPr id="3" name="Espace réservé du contenu 2"/>
          <p:cNvSpPr>
            <a:spLocks noGrp="1"/>
          </p:cNvSpPr>
          <p:nvPr>
            <p:ph idx="1"/>
          </p:nvPr>
        </p:nvSpPr>
        <p:spPr/>
        <p:txBody>
          <a:bodyPr/>
          <a:lstStyle/>
          <a:p>
            <a:pPr marL="0" indent="0">
              <a:buNone/>
            </a:pPr>
            <a:r>
              <a:rPr lang="fr-FR" dirty="0" smtClean="0">
                <a:solidFill>
                  <a:srgbClr val="C00000"/>
                </a:solidFill>
              </a:rPr>
              <a:t>1- OCCLUSIONS NEOPLASIQUES : </a:t>
            </a:r>
            <a:r>
              <a:rPr lang="fr-FR" dirty="0" smtClean="0">
                <a:solidFill>
                  <a:schemeClr val="accent5">
                    <a:lumMod val="50000"/>
                  </a:schemeClr>
                </a:solidFill>
              </a:rPr>
              <a:t>Cancer colorectal, tumeur </a:t>
            </a:r>
            <a:r>
              <a:rPr lang="fr-FR" dirty="0" err="1" smtClean="0">
                <a:solidFill>
                  <a:schemeClr val="accent5">
                    <a:lumMod val="50000"/>
                  </a:schemeClr>
                </a:solidFill>
              </a:rPr>
              <a:t>grêlique</a:t>
            </a:r>
            <a:r>
              <a:rPr lang="fr-FR" dirty="0" smtClean="0">
                <a:solidFill>
                  <a:schemeClr val="accent5">
                    <a:lumMod val="50000"/>
                  </a:schemeClr>
                </a:solidFill>
              </a:rPr>
              <a:t>. </a:t>
            </a:r>
          </a:p>
          <a:p>
            <a:pPr marL="0" indent="0">
              <a:buNone/>
            </a:pPr>
            <a:endParaRPr lang="fr-FR" dirty="0"/>
          </a:p>
          <a:p>
            <a:pPr marL="0" indent="0">
              <a:buNone/>
            </a:pPr>
            <a:r>
              <a:rPr lang="fr-FR" dirty="0" smtClean="0">
                <a:solidFill>
                  <a:srgbClr val="C00000"/>
                </a:solidFill>
              </a:rPr>
              <a:t>2- OCCLUSIONS NON NEOPLASIQUES: </a:t>
            </a:r>
            <a:r>
              <a:rPr lang="fr-FR" dirty="0" smtClean="0">
                <a:solidFill>
                  <a:schemeClr val="accent5">
                    <a:lumMod val="50000"/>
                  </a:schemeClr>
                </a:solidFill>
              </a:rPr>
              <a:t>Volvulus du sigmoïde, étranglement herniaire, occlusion postopératoire, MICI.</a:t>
            </a:r>
            <a:endParaRPr lang="fr-FR" dirty="0">
              <a:solidFill>
                <a:schemeClr val="accent5">
                  <a:lumMod val="50000"/>
                </a:schemeClr>
              </a:solidFill>
            </a:endParaRPr>
          </a:p>
        </p:txBody>
      </p:sp>
    </p:spTree>
    <p:extLst>
      <p:ext uri="{BB962C8B-B14F-4D97-AF65-F5344CB8AC3E}">
        <p14:creationId xmlns:p14="http://schemas.microsoft.com/office/powerpoint/2010/main" val="18084190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12192000" cy="1219200"/>
          </a:xfrm>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fr-FR" b="1" i="1" dirty="0" smtClean="0">
                <a:solidFill>
                  <a:schemeClr val="bg1"/>
                </a:solidFill>
              </a:rPr>
              <a:t>Conclusion </a:t>
            </a:r>
            <a:endParaRPr lang="fr-FR" b="1" i="1" dirty="0">
              <a:solidFill>
                <a:schemeClr val="bg1"/>
              </a:solidFill>
            </a:endParaRPr>
          </a:p>
        </p:txBody>
      </p:sp>
      <p:sp>
        <p:nvSpPr>
          <p:cNvPr id="3" name="Espace réservé du contenu 2"/>
          <p:cNvSpPr>
            <a:spLocks noGrp="1"/>
          </p:cNvSpPr>
          <p:nvPr>
            <p:ph idx="1"/>
          </p:nvPr>
        </p:nvSpPr>
        <p:spPr/>
        <p:txBody>
          <a:bodyPr/>
          <a:lstStyle/>
          <a:p>
            <a:pPr marL="0" indent="0">
              <a:buNone/>
            </a:pPr>
            <a:r>
              <a:rPr lang="fr-FR" dirty="0" smtClean="0">
                <a:solidFill>
                  <a:schemeClr val="accent5">
                    <a:lumMod val="50000"/>
                  </a:schemeClr>
                </a:solidFill>
              </a:rPr>
              <a:t>L’occlusion intestinale est un syndrome abdominal fréquent réalisant une grande urgence chirurgicale. Sa reconnaissance impose un bon examen clinique et des examens complémentaires pertinents. Sa prise en charge doit être précoce en raison du risque d’ischémie vasculaire.</a:t>
            </a:r>
            <a:endParaRPr lang="fr-FR" dirty="0">
              <a:solidFill>
                <a:schemeClr val="accent5">
                  <a:lumMod val="50000"/>
                </a:schemeClr>
              </a:solidFill>
            </a:endParaRPr>
          </a:p>
        </p:txBody>
      </p:sp>
    </p:spTree>
    <p:extLst>
      <p:ext uri="{BB962C8B-B14F-4D97-AF65-F5344CB8AC3E}">
        <p14:creationId xmlns:p14="http://schemas.microsoft.com/office/powerpoint/2010/main" val="841586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1246910"/>
          </a:xfrm>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fr-FR" b="1" i="1" dirty="0" smtClean="0">
                <a:solidFill>
                  <a:schemeClr val="bg1"/>
                </a:solidFill>
              </a:rPr>
              <a:t>OBJECTIF</a:t>
            </a:r>
            <a:endParaRPr lang="fr-FR" b="1" i="1" dirty="0">
              <a:solidFill>
                <a:schemeClr val="bg1"/>
              </a:solidFill>
            </a:endParaRPr>
          </a:p>
        </p:txBody>
      </p:sp>
      <p:sp>
        <p:nvSpPr>
          <p:cNvPr id="3" name="Espace réservé du contenu 2"/>
          <p:cNvSpPr>
            <a:spLocks noGrp="1"/>
          </p:cNvSpPr>
          <p:nvPr>
            <p:ph idx="1"/>
          </p:nvPr>
        </p:nvSpPr>
        <p:spPr/>
        <p:txBody>
          <a:bodyPr>
            <a:normAutofit fontScale="92500" lnSpcReduction="10000"/>
          </a:bodyPr>
          <a:lstStyle/>
          <a:p>
            <a:r>
              <a:rPr lang="fr-FR" dirty="0" smtClean="0">
                <a:solidFill>
                  <a:schemeClr val="accent5">
                    <a:lumMod val="50000"/>
                  </a:schemeClr>
                </a:solidFill>
              </a:rPr>
              <a:t>Connaitre le syndrome occlusif</a:t>
            </a:r>
          </a:p>
          <a:p>
            <a:r>
              <a:rPr lang="fr-FR" dirty="0" smtClean="0">
                <a:solidFill>
                  <a:schemeClr val="accent5">
                    <a:lumMod val="50000"/>
                  </a:schemeClr>
                </a:solidFill>
              </a:rPr>
              <a:t>Savoir faire la différence clinique et radiologique entre une occlusion haute et basse</a:t>
            </a:r>
          </a:p>
          <a:p>
            <a:r>
              <a:rPr lang="fr-FR" dirty="0" smtClean="0">
                <a:solidFill>
                  <a:schemeClr val="accent5">
                    <a:lumMod val="50000"/>
                  </a:schemeClr>
                </a:solidFill>
              </a:rPr>
              <a:t>Connaitre les occlusions d’origine mécaniques ou fonctionnelles</a:t>
            </a:r>
          </a:p>
          <a:p>
            <a:r>
              <a:rPr lang="fr-FR" dirty="0" smtClean="0">
                <a:solidFill>
                  <a:schemeClr val="accent5">
                    <a:lumMod val="50000"/>
                  </a:schemeClr>
                </a:solidFill>
              </a:rPr>
              <a:t>Connaitre la gravité des occlusions intestinales par strangulation en cas des occlusions mécaniques</a:t>
            </a:r>
          </a:p>
          <a:p>
            <a:r>
              <a:rPr lang="fr-FR" dirty="0" smtClean="0">
                <a:solidFill>
                  <a:schemeClr val="accent5">
                    <a:lumMod val="50000"/>
                  </a:schemeClr>
                </a:solidFill>
              </a:rPr>
              <a:t>Savoir les aspects cliniques, radiologiques et biologiques des occlusions intestinales</a:t>
            </a:r>
          </a:p>
          <a:p>
            <a:r>
              <a:rPr lang="fr-FR" dirty="0">
                <a:solidFill>
                  <a:schemeClr val="accent5">
                    <a:lumMod val="50000"/>
                  </a:schemeClr>
                </a:solidFill>
              </a:rPr>
              <a:t>Connaître les mesures médicales, chirurgicales ou instrumentales à mettre en œuvre dans une occlusion intestinale aiguë</a:t>
            </a:r>
          </a:p>
          <a:p>
            <a:r>
              <a:rPr lang="fr-FR" dirty="0" smtClean="0">
                <a:solidFill>
                  <a:schemeClr val="accent5">
                    <a:lumMod val="50000"/>
                  </a:schemeClr>
                </a:solidFill>
              </a:rPr>
              <a:t> connaitre les principales complications des occlusions intestinales</a:t>
            </a:r>
            <a:endParaRPr lang="fr-FR" dirty="0">
              <a:solidFill>
                <a:schemeClr val="accent5">
                  <a:lumMod val="50000"/>
                </a:schemeClr>
              </a:solidFill>
            </a:endParaRPr>
          </a:p>
        </p:txBody>
      </p:sp>
    </p:spTree>
    <p:extLst>
      <p:ext uri="{BB962C8B-B14F-4D97-AF65-F5344CB8AC3E}">
        <p14:creationId xmlns:p14="http://schemas.microsoft.com/office/powerpoint/2010/main" val="1313215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12192000" cy="1108364"/>
          </a:xfrm>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fr-FR" b="1" i="1" dirty="0" smtClean="0">
                <a:solidFill>
                  <a:schemeClr val="bg1"/>
                </a:solidFill>
              </a:rPr>
              <a:t>DEFINITION</a:t>
            </a:r>
            <a:endParaRPr lang="fr-FR" b="1" i="1" dirty="0">
              <a:solidFill>
                <a:schemeClr val="bg1"/>
              </a:solidFill>
            </a:endParaRPr>
          </a:p>
        </p:txBody>
      </p:sp>
      <p:sp>
        <p:nvSpPr>
          <p:cNvPr id="3" name="Espace réservé du contenu 2"/>
          <p:cNvSpPr>
            <a:spLocks noGrp="1"/>
          </p:cNvSpPr>
          <p:nvPr>
            <p:ph idx="1"/>
          </p:nvPr>
        </p:nvSpPr>
        <p:spPr/>
        <p:txBody>
          <a:bodyPr/>
          <a:lstStyle/>
          <a:p>
            <a:pPr>
              <a:buFontTx/>
              <a:buChar char="-"/>
            </a:pPr>
            <a:r>
              <a:rPr lang="fr-FR" dirty="0" smtClean="0">
                <a:solidFill>
                  <a:schemeClr val="accent5">
                    <a:lumMod val="50000"/>
                  </a:schemeClr>
                </a:solidFill>
              </a:rPr>
              <a:t>L’occlusion intestinale aiguë (OIA) est une interruption du transit intestinal qui traduit l’arrêt complet et persistant des matières et des gaz dans un segment intestinal.   </a:t>
            </a:r>
          </a:p>
          <a:p>
            <a:pPr>
              <a:buFontTx/>
              <a:buChar char="-"/>
            </a:pPr>
            <a:endParaRPr lang="fr-FR" dirty="0">
              <a:solidFill>
                <a:schemeClr val="accent5">
                  <a:lumMod val="50000"/>
                </a:schemeClr>
              </a:solidFill>
            </a:endParaRPr>
          </a:p>
          <a:p>
            <a:pPr>
              <a:buFontTx/>
              <a:buChar char="-"/>
            </a:pPr>
            <a:r>
              <a:rPr lang="fr-FR" dirty="0" smtClean="0">
                <a:solidFill>
                  <a:schemeClr val="accent5">
                    <a:lumMod val="50000"/>
                  </a:schemeClr>
                </a:solidFill>
              </a:rPr>
              <a:t>C’est une urgence chirurgicale diagnostique et thérapeutique qui peut mettre en jeu le pronostic vital</a:t>
            </a:r>
            <a:endParaRPr lang="fr-FR" dirty="0">
              <a:solidFill>
                <a:schemeClr val="accent5">
                  <a:lumMod val="50000"/>
                </a:schemeClr>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3528" y="4128655"/>
            <a:ext cx="4260272" cy="2466109"/>
          </a:xfrm>
          <a:prstGeom prst="rect">
            <a:avLst/>
          </a:prstGeom>
        </p:spPr>
      </p:pic>
    </p:spTree>
    <p:extLst>
      <p:ext uri="{BB962C8B-B14F-4D97-AF65-F5344CB8AC3E}">
        <p14:creationId xmlns:p14="http://schemas.microsoft.com/office/powerpoint/2010/main" val="869511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12192000" cy="983672"/>
          </a:xfrm>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fr-FR" b="1" i="1" dirty="0" smtClean="0">
                <a:solidFill>
                  <a:schemeClr val="bg1"/>
                </a:solidFill>
              </a:rPr>
              <a:t>MECANISMES DE L’OCCLUSION</a:t>
            </a:r>
            <a:endParaRPr lang="fr-FR" b="1" i="1" dirty="0">
              <a:solidFill>
                <a:schemeClr val="bg1"/>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827033919"/>
              </p:ext>
            </p:extLst>
          </p:nvPr>
        </p:nvGraphicFramePr>
        <p:xfrm>
          <a:off x="110837" y="1632858"/>
          <a:ext cx="6442364" cy="5120640"/>
        </p:xfrm>
        <a:graphic>
          <a:graphicData uri="http://schemas.openxmlformats.org/drawingml/2006/table">
            <a:tbl>
              <a:tblPr firstRow="1" bandRow="1">
                <a:tableStyleId>{5C22544A-7EE6-4342-B048-85BDC9FD1C3A}</a:tableStyleId>
              </a:tblPr>
              <a:tblGrid>
                <a:gridCol w="6442364">
                  <a:extLst>
                    <a:ext uri="{9D8B030D-6E8A-4147-A177-3AD203B41FA5}">
                      <a16:colId xmlns:a16="http://schemas.microsoft.com/office/drawing/2014/main" val="4222567794"/>
                    </a:ext>
                  </a:extLst>
                </a:gridCol>
              </a:tblGrid>
              <a:tr h="4767942">
                <a:tc>
                  <a:txBody>
                    <a:bodyPr/>
                    <a:lstStyle/>
                    <a:p>
                      <a:r>
                        <a:rPr lang="fr-FR" dirty="0" smtClean="0"/>
                        <a:t>                </a:t>
                      </a:r>
                      <a:r>
                        <a:rPr lang="fr-FR" sz="2400" dirty="0" smtClean="0">
                          <a:solidFill>
                            <a:srgbClr val="C00000"/>
                          </a:solidFill>
                        </a:rPr>
                        <a:t>OCCLUSIONS MECANIQUES </a:t>
                      </a:r>
                      <a:r>
                        <a:rPr lang="fr-FR" dirty="0" smtClean="0">
                          <a:solidFill>
                            <a:srgbClr val="C00000"/>
                          </a:solidFill>
                        </a:rPr>
                        <a:t> </a:t>
                      </a:r>
                    </a:p>
                    <a:p>
                      <a:r>
                        <a:rPr lang="fr-FR" dirty="0" smtClean="0">
                          <a:solidFill>
                            <a:srgbClr val="C00000"/>
                          </a:solidFill>
                        </a:rPr>
                        <a:t>                                                                                                                                </a:t>
                      </a:r>
                      <a:r>
                        <a:rPr lang="fr-FR" dirty="0" smtClean="0">
                          <a:solidFill>
                            <a:schemeClr val="accent6">
                              <a:lumMod val="50000"/>
                            </a:schemeClr>
                          </a:solidFill>
                        </a:rPr>
                        <a:t>1- Obstruction : </a:t>
                      </a:r>
                      <a:r>
                        <a:rPr lang="fr-FR" b="0" dirty="0" smtClean="0">
                          <a:solidFill>
                            <a:schemeClr val="accent5">
                              <a:lumMod val="50000"/>
                            </a:schemeClr>
                          </a:solidFill>
                        </a:rPr>
                        <a:t>Rétrécissement de la lumière intestinale due à plusieurs causes :                                                                                        </a:t>
                      </a:r>
                      <a:r>
                        <a:rPr lang="fr-FR" dirty="0" smtClean="0">
                          <a:solidFill>
                            <a:schemeClr val="accent4">
                              <a:lumMod val="50000"/>
                            </a:schemeClr>
                          </a:solidFill>
                        </a:rPr>
                        <a:t>§ </a:t>
                      </a:r>
                      <a:r>
                        <a:rPr lang="fr-FR" dirty="0" err="1" smtClean="0">
                          <a:solidFill>
                            <a:schemeClr val="accent4">
                              <a:lumMod val="50000"/>
                            </a:schemeClr>
                          </a:solidFill>
                        </a:rPr>
                        <a:t>Endoluminales</a:t>
                      </a:r>
                      <a:r>
                        <a:rPr lang="fr-FR" dirty="0" smtClean="0">
                          <a:solidFill>
                            <a:schemeClr val="accent4">
                              <a:lumMod val="50000"/>
                            </a:schemeClr>
                          </a:solidFill>
                        </a:rPr>
                        <a:t> : </a:t>
                      </a:r>
                      <a:r>
                        <a:rPr lang="fr-FR" b="0" dirty="0" smtClean="0">
                          <a:solidFill>
                            <a:schemeClr val="accent5">
                              <a:lumMod val="50000"/>
                            </a:schemeClr>
                          </a:solidFill>
                        </a:rPr>
                        <a:t>calcul d’origine biliaire, corps étranger,                                                                                     </a:t>
                      </a:r>
                      <a:r>
                        <a:rPr lang="fr-FR" dirty="0" smtClean="0">
                          <a:solidFill>
                            <a:schemeClr val="accent4">
                              <a:lumMod val="50000"/>
                            </a:schemeClr>
                          </a:solidFill>
                        </a:rPr>
                        <a:t>§ Pariétales : </a:t>
                      </a:r>
                      <a:r>
                        <a:rPr lang="fr-FR" b="0" dirty="0" smtClean="0">
                          <a:solidFill>
                            <a:schemeClr val="accent5">
                              <a:lumMod val="50000"/>
                            </a:schemeClr>
                          </a:solidFill>
                        </a:rPr>
                        <a:t>épaississement de la paroi par : tumeur, sténose inflammatoire,                                                                                                          </a:t>
                      </a:r>
                      <a:r>
                        <a:rPr lang="fr-FR" dirty="0" smtClean="0">
                          <a:solidFill>
                            <a:schemeClr val="accent4">
                              <a:lumMod val="50000"/>
                            </a:schemeClr>
                          </a:solidFill>
                        </a:rPr>
                        <a:t>§ </a:t>
                      </a:r>
                      <a:r>
                        <a:rPr lang="fr-FR" dirty="0" err="1" smtClean="0">
                          <a:solidFill>
                            <a:schemeClr val="accent4">
                              <a:lumMod val="50000"/>
                            </a:schemeClr>
                          </a:solidFill>
                        </a:rPr>
                        <a:t>Exoluminales</a:t>
                      </a:r>
                      <a:r>
                        <a:rPr lang="fr-FR" dirty="0" smtClean="0">
                          <a:solidFill>
                            <a:schemeClr val="accent4">
                              <a:lumMod val="50000"/>
                            </a:schemeClr>
                          </a:solidFill>
                        </a:rPr>
                        <a:t> : </a:t>
                      </a:r>
                      <a:r>
                        <a:rPr lang="fr-FR" b="0" dirty="0" smtClean="0">
                          <a:solidFill>
                            <a:schemeClr val="accent5">
                              <a:lumMod val="50000"/>
                            </a:schemeClr>
                          </a:solidFill>
                        </a:rPr>
                        <a:t>compression extrinsèque, bride, carcinose.                                                                                           </a:t>
                      </a:r>
                      <a:r>
                        <a:rPr lang="fr-FR" dirty="0" smtClean="0">
                          <a:solidFill>
                            <a:schemeClr val="accent6">
                              <a:lumMod val="50000"/>
                            </a:schemeClr>
                          </a:solidFill>
                        </a:rPr>
                        <a:t>2- Strangulation : </a:t>
                      </a:r>
                      <a:r>
                        <a:rPr lang="fr-FR" b="0" dirty="0" smtClean="0">
                          <a:solidFill>
                            <a:schemeClr val="accent5">
                              <a:lumMod val="50000"/>
                            </a:schemeClr>
                          </a:solidFill>
                        </a:rPr>
                        <a:t>plusieurs types                                                                      </a:t>
                      </a:r>
                      <a:r>
                        <a:rPr lang="fr-FR" dirty="0" smtClean="0">
                          <a:solidFill>
                            <a:schemeClr val="accent4">
                              <a:lumMod val="50000"/>
                            </a:schemeClr>
                          </a:solidFill>
                        </a:rPr>
                        <a:t>§ Volvulus : </a:t>
                      </a:r>
                      <a:r>
                        <a:rPr lang="fr-FR" b="0" dirty="0" smtClean="0">
                          <a:solidFill>
                            <a:schemeClr val="accent5">
                              <a:lumMod val="50000"/>
                            </a:schemeClr>
                          </a:solidFill>
                        </a:rPr>
                        <a:t>torsion,                                                                                           </a:t>
                      </a:r>
                      <a:r>
                        <a:rPr lang="fr-FR" dirty="0" smtClean="0">
                          <a:solidFill>
                            <a:schemeClr val="accent4">
                              <a:lumMod val="50000"/>
                            </a:schemeClr>
                          </a:solidFill>
                        </a:rPr>
                        <a:t>§ Etranglement : </a:t>
                      </a:r>
                      <a:r>
                        <a:rPr lang="fr-FR" b="0" dirty="0" smtClean="0">
                          <a:solidFill>
                            <a:schemeClr val="accent5">
                              <a:lumMod val="50000"/>
                            </a:schemeClr>
                          </a:solidFill>
                        </a:rPr>
                        <a:t>incarcération : dans une hernie, ou dans une brèche créée par une bride postopératoire ou défaut de </a:t>
                      </a:r>
                      <a:r>
                        <a:rPr lang="fr-FR" b="0" dirty="0" err="1" smtClean="0">
                          <a:solidFill>
                            <a:schemeClr val="accent5">
                              <a:lumMod val="50000"/>
                            </a:schemeClr>
                          </a:solidFill>
                        </a:rPr>
                        <a:t>péritonisation</a:t>
                      </a:r>
                      <a:r>
                        <a:rPr lang="fr-FR" b="0" dirty="0" smtClean="0">
                          <a:solidFill>
                            <a:schemeClr val="accent5">
                              <a:lumMod val="50000"/>
                            </a:schemeClr>
                          </a:solidFill>
                        </a:rPr>
                        <a:t>,                                                                                                       </a:t>
                      </a:r>
                      <a:r>
                        <a:rPr lang="fr-FR" dirty="0" smtClean="0">
                          <a:solidFill>
                            <a:schemeClr val="accent4">
                              <a:lumMod val="50000"/>
                            </a:schemeClr>
                          </a:solidFill>
                        </a:rPr>
                        <a:t>§ Invagination : </a:t>
                      </a:r>
                      <a:r>
                        <a:rPr lang="fr-FR" b="0" dirty="0" smtClean="0">
                          <a:solidFill>
                            <a:schemeClr val="accent5">
                              <a:lumMod val="50000"/>
                            </a:schemeClr>
                          </a:solidFill>
                        </a:rPr>
                        <a:t>intussusception.     </a:t>
                      </a:r>
                    </a:p>
                    <a:p>
                      <a:r>
                        <a:rPr lang="fr-FR" b="0" dirty="0" smtClean="0">
                          <a:solidFill>
                            <a:schemeClr val="accent5">
                              <a:lumMod val="50000"/>
                            </a:schemeClr>
                          </a:solidFill>
                        </a:rPr>
                        <a:t>                                                                                                                               </a:t>
                      </a:r>
                      <a:r>
                        <a:rPr lang="fr-FR" dirty="0" smtClean="0">
                          <a:solidFill>
                            <a:schemeClr val="accent5">
                              <a:lumMod val="50000"/>
                            </a:schemeClr>
                          </a:solidFill>
                        </a:rPr>
                        <a:t>Ici la vascularisation de l’anse est entravée avec risque de nécrose d’où l’urgence du diagnostic et du traitement</a:t>
                      </a:r>
                    </a:p>
                    <a:p>
                      <a:endParaRPr lang="fr-FR" dirty="0">
                        <a:solidFill>
                          <a:schemeClr val="accent5">
                            <a:lumMod val="50000"/>
                          </a:schemeClr>
                        </a:solidFill>
                      </a:endParaRPr>
                    </a:p>
                  </a:txBody>
                  <a:tcPr>
                    <a:solidFill>
                      <a:schemeClr val="bg1">
                        <a:lumMod val="95000"/>
                      </a:schemeClr>
                    </a:solidFill>
                  </a:tcPr>
                </a:tc>
                <a:extLst>
                  <a:ext uri="{0D108BD9-81ED-4DB2-BD59-A6C34878D82A}">
                    <a16:rowId xmlns:a16="http://schemas.microsoft.com/office/drawing/2014/main" val="2750083650"/>
                  </a:ext>
                </a:extLst>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1798691023"/>
              </p:ext>
            </p:extLst>
          </p:nvPr>
        </p:nvGraphicFramePr>
        <p:xfrm>
          <a:off x="7119256" y="1632858"/>
          <a:ext cx="4601689" cy="3474720"/>
        </p:xfrm>
        <a:graphic>
          <a:graphicData uri="http://schemas.openxmlformats.org/drawingml/2006/table">
            <a:tbl>
              <a:tblPr firstRow="1" bandRow="1">
                <a:tableStyleId>{5C22544A-7EE6-4342-B048-85BDC9FD1C3A}</a:tableStyleId>
              </a:tblPr>
              <a:tblGrid>
                <a:gridCol w="4601689">
                  <a:extLst>
                    <a:ext uri="{9D8B030D-6E8A-4147-A177-3AD203B41FA5}">
                      <a16:colId xmlns:a16="http://schemas.microsoft.com/office/drawing/2014/main" val="43375436"/>
                    </a:ext>
                  </a:extLst>
                </a:gridCol>
              </a:tblGrid>
              <a:tr h="370840">
                <a:tc>
                  <a:txBody>
                    <a:bodyPr/>
                    <a:lstStyle/>
                    <a:p>
                      <a:r>
                        <a:rPr lang="fr-FR" sz="2400" dirty="0" smtClean="0"/>
                        <a:t>    </a:t>
                      </a:r>
                      <a:r>
                        <a:rPr lang="fr-FR" sz="2400" dirty="0" smtClean="0">
                          <a:solidFill>
                            <a:srgbClr val="C00000"/>
                          </a:solidFill>
                        </a:rPr>
                        <a:t>OCCLUSIONS FONCTIONNELLES: </a:t>
                      </a:r>
                      <a:r>
                        <a:rPr lang="fr-FR" b="0" dirty="0" smtClean="0">
                          <a:solidFill>
                            <a:schemeClr val="accent5">
                              <a:lumMod val="50000"/>
                            </a:schemeClr>
                          </a:solidFill>
                        </a:rPr>
                        <a:t>faillite du péristaltisme : </a:t>
                      </a:r>
                    </a:p>
                    <a:p>
                      <a:r>
                        <a:rPr lang="fr-FR" b="0" dirty="0" smtClean="0">
                          <a:solidFill>
                            <a:schemeClr val="accent5">
                              <a:lumMod val="50000"/>
                            </a:schemeClr>
                          </a:solidFill>
                        </a:rPr>
                        <a:t>                                                                                           </a:t>
                      </a:r>
                      <a:r>
                        <a:rPr lang="fr-FR" dirty="0" smtClean="0">
                          <a:solidFill>
                            <a:schemeClr val="accent6">
                              <a:lumMod val="50000"/>
                            </a:schemeClr>
                          </a:solidFill>
                        </a:rPr>
                        <a:t>1- Iléus réflexe : </a:t>
                      </a:r>
                      <a:r>
                        <a:rPr lang="fr-FR" b="0" dirty="0" smtClean="0">
                          <a:solidFill>
                            <a:schemeClr val="accent5">
                              <a:lumMod val="50000"/>
                            </a:schemeClr>
                          </a:solidFill>
                        </a:rPr>
                        <a:t>(postopératoire, de la colique néphrétique) </a:t>
                      </a:r>
                    </a:p>
                    <a:p>
                      <a:endParaRPr lang="fr-FR" dirty="0" smtClean="0"/>
                    </a:p>
                    <a:p>
                      <a:r>
                        <a:rPr lang="fr-FR" dirty="0" smtClean="0">
                          <a:solidFill>
                            <a:schemeClr val="accent6">
                              <a:lumMod val="50000"/>
                            </a:schemeClr>
                          </a:solidFill>
                        </a:rPr>
                        <a:t>2- Agression du péritoine : </a:t>
                      </a:r>
                      <a:r>
                        <a:rPr lang="fr-FR" b="0" dirty="0" smtClean="0">
                          <a:solidFill>
                            <a:schemeClr val="accent5">
                              <a:lumMod val="50000"/>
                            </a:schemeClr>
                          </a:solidFill>
                        </a:rPr>
                        <a:t>agression septique (péritonite, appendicite …) ; mais aussi agression chimique ou de nature hypoxique                                                </a:t>
                      </a:r>
                    </a:p>
                    <a:p>
                      <a:endParaRPr lang="fr-FR" dirty="0" smtClean="0"/>
                    </a:p>
                    <a:p>
                      <a:r>
                        <a:rPr lang="fr-FR" dirty="0" smtClean="0">
                          <a:solidFill>
                            <a:schemeClr val="accent6">
                              <a:lumMod val="50000"/>
                            </a:schemeClr>
                          </a:solidFill>
                        </a:rPr>
                        <a:t>3- Métabolique (hypokaliémie)</a:t>
                      </a:r>
                    </a:p>
                    <a:p>
                      <a:endParaRPr lang="fr-FR" dirty="0">
                        <a:solidFill>
                          <a:schemeClr val="accent6">
                            <a:lumMod val="50000"/>
                          </a:schemeClr>
                        </a:solidFill>
                      </a:endParaRPr>
                    </a:p>
                  </a:txBody>
                  <a:tcPr>
                    <a:solidFill>
                      <a:schemeClr val="bg1">
                        <a:lumMod val="95000"/>
                      </a:schemeClr>
                    </a:solidFill>
                  </a:tcPr>
                </a:tc>
                <a:extLst>
                  <a:ext uri="{0D108BD9-81ED-4DB2-BD59-A6C34878D82A}">
                    <a16:rowId xmlns:a16="http://schemas.microsoft.com/office/drawing/2014/main" val="3153625911"/>
                  </a:ext>
                </a:extLst>
              </a:tr>
            </a:tbl>
          </a:graphicData>
        </a:graphic>
      </p:graphicFrame>
    </p:spTree>
    <p:extLst>
      <p:ext uri="{BB962C8B-B14F-4D97-AF65-F5344CB8AC3E}">
        <p14:creationId xmlns:p14="http://schemas.microsoft.com/office/powerpoint/2010/main" val="1974370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969817"/>
          </a:xfrm>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fr-FR" sz="4000" b="1" i="1" dirty="0" smtClean="0">
                <a:solidFill>
                  <a:schemeClr val="bg1"/>
                </a:solidFill>
              </a:rPr>
              <a:t>SEMIOLOGIE CLINIQUE : LE SYNDROME OCCLUSIF</a:t>
            </a:r>
            <a:endParaRPr lang="fr-FR" sz="4000" b="1" i="1" dirty="0">
              <a:solidFill>
                <a:schemeClr val="bg1"/>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680193670"/>
              </p:ext>
            </p:extLst>
          </p:nvPr>
        </p:nvGraphicFramePr>
        <p:xfrm>
          <a:off x="838200" y="1825625"/>
          <a:ext cx="10515600" cy="4145280"/>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1808279469"/>
                    </a:ext>
                  </a:extLst>
                </a:gridCol>
              </a:tblGrid>
              <a:tr h="370840">
                <a:tc>
                  <a:txBody>
                    <a:bodyPr/>
                    <a:lstStyle/>
                    <a:p>
                      <a:r>
                        <a:rPr lang="fr-FR" sz="2400" dirty="0" smtClean="0"/>
                        <a:t>                                                      </a:t>
                      </a:r>
                      <a:r>
                        <a:rPr lang="fr-FR" sz="2400" dirty="0" smtClean="0">
                          <a:solidFill>
                            <a:srgbClr val="C00000"/>
                          </a:solidFill>
                        </a:rPr>
                        <a:t>SIGNES FONCTIONNELS</a:t>
                      </a:r>
                    </a:p>
                    <a:p>
                      <a:r>
                        <a:rPr lang="fr-FR" dirty="0" smtClean="0"/>
                        <a:t>                                                                                                                                                                                                     </a:t>
                      </a:r>
                      <a:r>
                        <a:rPr lang="fr-FR" sz="2000" dirty="0" smtClean="0">
                          <a:solidFill>
                            <a:schemeClr val="accent6">
                              <a:lumMod val="50000"/>
                            </a:schemeClr>
                          </a:solidFill>
                        </a:rPr>
                        <a:t>1- Douleur abdominale                                                                                                                                                                    </a:t>
                      </a:r>
                      <a:r>
                        <a:rPr lang="fr-FR" b="0" dirty="0" smtClean="0">
                          <a:solidFill>
                            <a:schemeClr val="accent5">
                              <a:lumMod val="50000"/>
                            </a:schemeClr>
                          </a:solidFill>
                        </a:rPr>
                        <a:t>§ Souvent intense soit d’emblée soit secondairement                                                                                                                              § Installation rapide ou progressive sur plusieurs heures                                                                                                          § Evolution continue ou paroxystique </a:t>
                      </a:r>
                    </a:p>
                    <a:p>
                      <a:r>
                        <a:rPr lang="fr-FR" dirty="0" smtClean="0"/>
                        <a:t>                                                                                                                                                                                                               </a:t>
                      </a:r>
                      <a:r>
                        <a:rPr lang="fr-FR" sz="2000" dirty="0" smtClean="0">
                          <a:solidFill>
                            <a:schemeClr val="accent6">
                              <a:lumMod val="50000"/>
                            </a:schemeClr>
                          </a:solidFill>
                        </a:rPr>
                        <a:t>2- Vomissements                                                                                                                                                                               </a:t>
                      </a:r>
                      <a:r>
                        <a:rPr lang="fr-FR" b="0" dirty="0" smtClean="0">
                          <a:solidFill>
                            <a:schemeClr val="accent5">
                              <a:lumMod val="50000"/>
                            </a:schemeClr>
                          </a:solidFill>
                        </a:rPr>
                        <a:t>§ Souvent répétés et bilieux                                                                                                                                                                               § d'abord alimentaires, puis bilieux et enfin fécaloïdes à un stade tardif. Parfois, ils sont remplacés par de simples nausées.   </a:t>
                      </a:r>
                    </a:p>
                    <a:p>
                      <a:r>
                        <a:rPr lang="fr-FR" sz="2000" dirty="0" smtClean="0"/>
                        <a:t>                                                                                                                                                                                                             </a:t>
                      </a:r>
                      <a:r>
                        <a:rPr lang="fr-FR" sz="2000" dirty="0" smtClean="0">
                          <a:solidFill>
                            <a:schemeClr val="accent6">
                              <a:lumMod val="50000"/>
                            </a:schemeClr>
                          </a:solidFill>
                        </a:rPr>
                        <a:t>3- Arrêt des matières et des gaz                                                                                                                                                    </a:t>
                      </a:r>
                      <a:r>
                        <a:rPr lang="fr-FR" b="0" dirty="0" smtClean="0">
                          <a:solidFill>
                            <a:srgbClr val="FF0000"/>
                          </a:solidFill>
                        </a:rPr>
                        <a:t>Maître symptôme </a:t>
                      </a:r>
                      <a:r>
                        <a:rPr lang="fr-FR" b="0" dirty="0" smtClean="0">
                          <a:solidFill>
                            <a:schemeClr val="accent5">
                              <a:lumMod val="50000"/>
                            </a:schemeClr>
                          </a:solidFill>
                        </a:rPr>
                        <a:t>il est nécessaire est suffisant pour retenir le diagnostic d’occlusion</a:t>
                      </a:r>
                      <a:endParaRPr lang="fr-FR" b="0" dirty="0">
                        <a:solidFill>
                          <a:schemeClr val="accent5">
                            <a:lumMod val="50000"/>
                          </a:schemeClr>
                        </a:solidFill>
                      </a:endParaRPr>
                    </a:p>
                  </a:txBody>
                  <a:tcPr>
                    <a:solidFill>
                      <a:schemeClr val="bg1">
                        <a:lumMod val="95000"/>
                      </a:schemeClr>
                    </a:solidFill>
                  </a:tcPr>
                </a:tc>
                <a:extLst>
                  <a:ext uri="{0D108BD9-81ED-4DB2-BD59-A6C34878D82A}">
                    <a16:rowId xmlns:a16="http://schemas.microsoft.com/office/drawing/2014/main" val="3458397651"/>
                  </a:ext>
                </a:extLst>
              </a:tr>
            </a:tbl>
          </a:graphicData>
        </a:graphic>
      </p:graphicFrame>
    </p:spTree>
    <p:extLst>
      <p:ext uri="{BB962C8B-B14F-4D97-AF65-F5344CB8AC3E}">
        <p14:creationId xmlns:p14="http://schemas.microsoft.com/office/powerpoint/2010/main" val="3467555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1052945"/>
          </a:xfrm>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fr-FR" sz="4000" b="1" i="1" dirty="0">
                <a:solidFill>
                  <a:schemeClr val="bg1"/>
                </a:solidFill>
              </a:rPr>
              <a:t>SEMIOLOGIE CLINIQUE : LE SYNDROME OCCLUSIF</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315057382"/>
              </p:ext>
            </p:extLst>
          </p:nvPr>
        </p:nvGraphicFramePr>
        <p:xfrm>
          <a:off x="838200" y="1825625"/>
          <a:ext cx="10515600" cy="2377440"/>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3947340194"/>
                    </a:ext>
                  </a:extLst>
                </a:gridCol>
              </a:tblGrid>
              <a:tr h="370840">
                <a:tc>
                  <a:txBody>
                    <a:bodyPr/>
                    <a:lstStyle/>
                    <a:p>
                      <a:r>
                        <a:rPr lang="fr-FR" dirty="0" smtClean="0"/>
                        <a:t>                                                       </a:t>
                      </a:r>
                      <a:r>
                        <a:rPr lang="fr-FR" sz="2400" b="1" dirty="0" smtClean="0">
                          <a:solidFill>
                            <a:srgbClr val="C00000"/>
                          </a:solidFill>
                        </a:rPr>
                        <a:t>   SIGNES GENERAUX   </a:t>
                      </a:r>
                    </a:p>
                    <a:p>
                      <a:r>
                        <a:rPr lang="fr-FR" dirty="0" smtClean="0"/>
                        <a:t>                                                                                                                                                                                                            </a:t>
                      </a:r>
                      <a:r>
                        <a:rPr lang="fr-FR" b="0" dirty="0" smtClean="0">
                          <a:solidFill>
                            <a:schemeClr val="accent5">
                              <a:lumMod val="50000"/>
                            </a:schemeClr>
                          </a:solidFill>
                        </a:rPr>
                        <a:t>• Sont normaux au début, tout au plus il peut exister en cas de douleur intense une pâleur, une agitation et une accélération du pouls   </a:t>
                      </a:r>
                    </a:p>
                    <a:p>
                      <a:r>
                        <a:rPr lang="fr-FR" b="0" dirty="0" smtClean="0">
                          <a:solidFill>
                            <a:schemeClr val="accent5">
                              <a:lumMod val="50000"/>
                            </a:schemeClr>
                          </a:solidFill>
                        </a:rPr>
                        <a:t>                                                                                                                                                                                                        • A un stade plus tardif l’état général s’altère avec soif, pli cutané, sécheresse des muqueuses, pouls rapide, TA effondrée, oligurie ou anurie, confusion mentale ou torpeur</a:t>
                      </a:r>
                    </a:p>
                    <a:p>
                      <a:endParaRPr lang="fr-FR" b="0" dirty="0">
                        <a:solidFill>
                          <a:schemeClr val="accent5">
                            <a:lumMod val="50000"/>
                          </a:schemeClr>
                        </a:solidFill>
                      </a:endParaRPr>
                    </a:p>
                  </a:txBody>
                  <a:tcPr>
                    <a:solidFill>
                      <a:schemeClr val="bg1">
                        <a:lumMod val="95000"/>
                      </a:schemeClr>
                    </a:solidFill>
                  </a:tcPr>
                </a:tc>
                <a:extLst>
                  <a:ext uri="{0D108BD9-81ED-4DB2-BD59-A6C34878D82A}">
                    <a16:rowId xmlns:a16="http://schemas.microsoft.com/office/drawing/2014/main" val="1688151916"/>
                  </a:ext>
                </a:extLst>
              </a:tr>
            </a:tbl>
          </a:graphicData>
        </a:graphic>
      </p:graphicFrame>
    </p:spTree>
    <p:extLst>
      <p:ext uri="{BB962C8B-B14F-4D97-AF65-F5344CB8AC3E}">
        <p14:creationId xmlns:p14="http://schemas.microsoft.com/office/powerpoint/2010/main" val="556625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1013960"/>
          </a:xfrm>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fr-FR" sz="4000" b="1" i="1" dirty="0">
                <a:solidFill>
                  <a:schemeClr val="bg1"/>
                </a:solidFill>
              </a:rPr>
              <a:t>SEMIOLOGIE CLINIQUE : LE SYNDROME OCCLUSIF</a:t>
            </a:r>
          </a:p>
        </p:txBody>
      </p:sp>
      <p:sp>
        <p:nvSpPr>
          <p:cNvPr id="3" name="Espace réservé du contenu 2"/>
          <p:cNvSpPr>
            <a:spLocks noGrp="1"/>
          </p:cNvSpPr>
          <p:nvPr>
            <p:ph idx="1"/>
          </p:nvPr>
        </p:nvSpPr>
        <p:spPr>
          <a:xfrm>
            <a:off x="838200" y="1760311"/>
            <a:ext cx="10515600" cy="4351338"/>
          </a:xfrm>
        </p:spPr>
        <p:txBody>
          <a:bodyPr/>
          <a:lstStyle/>
          <a:p>
            <a:pPr marL="0" indent="0">
              <a:buNone/>
            </a:pPr>
            <a:r>
              <a:rPr lang="fr-FR" dirty="0" smtClean="0">
                <a:solidFill>
                  <a:srgbClr val="C00000"/>
                </a:solidFill>
              </a:rPr>
              <a:t>SIGNES PHYSIQUES: </a:t>
            </a:r>
            <a:r>
              <a:rPr lang="fr-FR" dirty="0" smtClean="0">
                <a:solidFill>
                  <a:schemeClr val="accent5">
                    <a:lumMod val="50000"/>
                  </a:schemeClr>
                </a:solidFill>
              </a:rPr>
              <a:t>à l’examen de l’abdomen on peut retrouver à</a:t>
            </a:r>
            <a:endParaRPr lang="fr-FR" dirty="0">
              <a:solidFill>
                <a:schemeClr val="accent5">
                  <a:lumMod val="50000"/>
                </a:schemeClr>
              </a:solidFill>
            </a:endParaRPr>
          </a:p>
          <a:p>
            <a:pPr marL="0" indent="0">
              <a:buNone/>
            </a:pP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963111005"/>
              </p:ext>
            </p:extLst>
          </p:nvPr>
        </p:nvGraphicFramePr>
        <p:xfrm>
          <a:off x="248194" y="2416629"/>
          <a:ext cx="4558937" cy="4441371"/>
        </p:xfrm>
        <a:graphic>
          <a:graphicData uri="http://schemas.openxmlformats.org/drawingml/2006/table">
            <a:tbl>
              <a:tblPr firstRow="1" bandRow="1">
                <a:tableStyleId>{5C22544A-7EE6-4342-B048-85BDC9FD1C3A}</a:tableStyleId>
              </a:tblPr>
              <a:tblGrid>
                <a:gridCol w="4558937">
                  <a:extLst>
                    <a:ext uri="{9D8B030D-6E8A-4147-A177-3AD203B41FA5}">
                      <a16:colId xmlns:a16="http://schemas.microsoft.com/office/drawing/2014/main" val="1641918723"/>
                    </a:ext>
                  </a:extLst>
                </a:gridCol>
              </a:tblGrid>
              <a:tr h="4441371">
                <a:tc>
                  <a:txBody>
                    <a:bodyPr/>
                    <a:lstStyle/>
                    <a:p>
                      <a:r>
                        <a:rPr lang="fr-FR" dirty="0" smtClean="0">
                          <a:solidFill>
                            <a:schemeClr val="accent6">
                              <a:lumMod val="50000"/>
                            </a:schemeClr>
                          </a:solidFill>
                        </a:rPr>
                        <a:t>1- L’inspection                                                                       </a:t>
                      </a:r>
                      <a:r>
                        <a:rPr lang="fr-FR" dirty="0" smtClean="0">
                          <a:solidFill>
                            <a:schemeClr val="accent4">
                              <a:lumMod val="50000"/>
                            </a:schemeClr>
                          </a:solidFill>
                        </a:rPr>
                        <a:t>§ Météorisme abdominal                                         </a:t>
                      </a:r>
                      <a:r>
                        <a:rPr lang="fr-FR" b="0" dirty="0" smtClean="0">
                          <a:solidFill>
                            <a:schemeClr val="accent5">
                              <a:lumMod val="50000"/>
                            </a:schemeClr>
                          </a:solidFill>
                        </a:rPr>
                        <a:t>- Distension de l’abdomen (ballonnement) - Diffus, symétrique ou asymétrique                       - Parfois localisé ce qui est évocateur                   - Peut faire défaut en cas d’occlusion très haute (à ventre plat)                                                </a:t>
                      </a:r>
                      <a:r>
                        <a:rPr lang="fr-FR" dirty="0" smtClean="0">
                          <a:solidFill>
                            <a:schemeClr val="accent4">
                              <a:lumMod val="50000"/>
                            </a:schemeClr>
                          </a:solidFill>
                        </a:rPr>
                        <a:t>§ Ondulations péristaltiques                                   </a:t>
                      </a:r>
                      <a:r>
                        <a:rPr lang="fr-FR" b="0" dirty="0" smtClean="0">
                          <a:solidFill>
                            <a:schemeClr val="accent5">
                              <a:lumMod val="50000"/>
                            </a:schemeClr>
                          </a:solidFill>
                        </a:rPr>
                        <a:t>- Visibles sous la peau, q Survenant souvent au moment des paroxysmes de douleurs                                                                            - Rares mais évocatrices des occlusions par obstruction                                                              </a:t>
                      </a:r>
                      <a:r>
                        <a:rPr lang="fr-FR" dirty="0" smtClean="0">
                          <a:solidFill>
                            <a:schemeClr val="accent4">
                              <a:lumMod val="50000"/>
                            </a:schemeClr>
                          </a:solidFill>
                        </a:rPr>
                        <a:t>§ Respiration abdominale </a:t>
                      </a:r>
                      <a:r>
                        <a:rPr lang="fr-FR" b="0" dirty="0" smtClean="0">
                          <a:solidFill>
                            <a:schemeClr val="accent5">
                              <a:lumMod val="50000"/>
                            </a:schemeClr>
                          </a:solidFill>
                        </a:rPr>
                        <a:t>: normale en générale                                                                    </a:t>
                      </a:r>
                      <a:r>
                        <a:rPr lang="fr-FR" dirty="0" smtClean="0">
                          <a:solidFill>
                            <a:schemeClr val="accent4">
                              <a:lumMod val="50000"/>
                            </a:schemeClr>
                          </a:solidFill>
                        </a:rPr>
                        <a:t>§ Une cicatrice abdominale</a:t>
                      </a:r>
                      <a:endParaRPr lang="fr-FR" dirty="0">
                        <a:solidFill>
                          <a:schemeClr val="accent4">
                            <a:lumMod val="50000"/>
                          </a:schemeClr>
                        </a:solidFill>
                      </a:endParaRPr>
                    </a:p>
                  </a:txBody>
                  <a:tcPr>
                    <a:solidFill>
                      <a:schemeClr val="bg1">
                        <a:lumMod val="95000"/>
                      </a:schemeClr>
                    </a:solidFill>
                  </a:tcPr>
                </a:tc>
                <a:extLst>
                  <a:ext uri="{0D108BD9-81ED-4DB2-BD59-A6C34878D82A}">
                    <a16:rowId xmlns:a16="http://schemas.microsoft.com/office/drawing/2014/main" val="1462915079"/>
                  </a:ext>
                </a:extLst>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2438692368"/>
              </p:ext>
            </p:extLst>
          </p:nvPr>
        </p:nvGraphicFramePr>
        <p:xfrm>
          <a:off x="5500255" y="2312127"/>
          <a:ext cx="6691745" cy="4545873"/>
        </p:xfrm>
        <a:graphic>
          <a:graphicData uri="http://schemas.openxmlformats.org/drawingml/2006/table">
            <a:tbl>
              <a:tblPr firstRow="1" bandRow="1">
                <a:tableStyleId>{5C22544A-7EE6-4342-B048-85BDC9FD1C3A}</a:tableStyleId>
              </a:tblPr>
              <a:tblGrid>
                <a:gridCol w="6691745">
                  <a:extLst>
                    <a:ext uri="{9D8B030D-6E8A-4147-A177-3AD203B41FA5}">
                      <a16:colId xmlns:a16="http://schemas.microsoft.com/office/drawing/2014/main" val="749165190"/>
                    </a:ext>
                  </a:extLst>
                </a:gridCol>
              </a:tblGrid>
              <a:tr h="4545873">
                <a:tc>
                  <a:txBody>
                    <a:bodyPr/>
                    <a:lstStyle/>
                    <a:p>
                      <a:r>
                        <a:rPr lang="fr-FR" dirty="0" smtClean="0">
                          <a:solidFill>
                            <a:schemeClr val="accent6">
                              <a:lumMod val="50000"/>
                            </a:schemeClr>
                          </a:solidFill>
                        </a:rPr>
                        <a:t>2- La palpation                                                                                                  </a:t>
                      </a:r>
                      <a:r>
                        <a:rPr lang="fr-FR" b="0" dirty="0" smtClean="0">
                          <a:solidFill>
                            <a:schemeClr val="accent5">
                              <a:lumMod val="50000"/>
                            </a:schemeClr>
                          </a:solidFill>
                        </a:rPr>
                        <a:t>§ Douleur provoquée au même endroit que la douleur spontanée                                                                                         § Pas de contracture </a:t>
                      </a:r>
                    </a:p>
                    <a:p>
                      <a:r>
                        <a:rPr lang="fr-FR" dirty="0" smtClean="0"/>
                        <a:t>                                                                                                                                      </a:t>
                      </a:r>
                      <a:r>
                        <a:rPr lang="fr-FR" dirty="0" smtClean="0">
                          <a:solidFill>
                            <a:schemeClr val="accent6">
                              <a:lumMod val="50000"/>
                            </a:schemeClr>
                          </a:solidFill>
                        </a:rPr>
                        <a:t>3- La percussion                                                                                                              </a:t>
                      </a:r>
                      <a:r>
                        <a:rPr lang="fr-FR" b="0" dirty="0" smtClean="0">
                          <a:solidFill>
                            <a:schemeClr val="accent5">
                              <a:lumMod val="50000"/>
                            </a:schemeClr>
                          </a:solidFill>
                        </a:rPr>
                        <a:t>§ Tympanisme : sonorité plus longue, plus intense que normalement                                                                 </a:t>
                      </a:r>
                      <a:r>
                        <a:rPr lang="fr-FR" dirty="0" smtClean="0">
                          <a:solidFill>
                            <a:schemeClr val="accent6">
                              <a:lumMod val="50000"/>
                            </a:schemeClr>
                          </a:solidFill>
                        </a:rPr>
                        <a:t>4- L’auscultation                                                                                                           </a:t>
                      </a:r>
                      <a:r>
                        <a:rPr lang="fr-FR" b="0" dirty="0" smtClean="0">
                          <a:solidFill>
                            <a:schemeClr val="accent5">
                              <a:lumMod val="50000"/>
                            </a:schemeClr>
                          </a:solidFill>
                        </a:rPr>
                        <a:t>§ Bruits intestinaux qui peuvent être plus nombreux, plus rapprochés, plus localisés                                                                                                   § A l’opposé parfois ces bruits s’espacent jusqu’à disparition                                                                        § Mais le silence abdominal n’élimine pas une occlusion                                    </a:t>
                      </a:r>
                      <a:r>
                        <a:rPr lang="fr-FR" dirty="0" smtClean="0">
                          <a:solidFill>
                            <a:schemeClr val="accent6">
                              <a:lumMod val="50000"/>
                            </a:schemeClr>
                          </a:solidFill>
                        </a:rPr>
                        <a:t>5- Touchers pelviens                                                                                      </a:t>
                      </a:r>
                      <a:r>
                        <a:rPr lang="fr-FR" b="0" dirty="0" smtClean="0">
                          <a:solidFill>
                            <a:schemeClr val="accent5">
                              <a:lumMod val="50000"/>
                            </a:schemeClr>
                          </a:solidFill>
                        </a:rPr>
                        <a:t>§ En principe indolores                                                                                            § L’ampoule rectale est vide surtout dans l’occlusion colique</a:t>
                      </a:r>
                    </a:p>
                    <a:p>
                      <a:endParaRPr lang="fr-FR" dirty="0" smtClean="0">
                        <a:solidFill>
                          <a:schemeClr val="accent6">
                            <a:lumMod val="50000"/>
                          </a:schemeClr>
                        </a:solidFill>
                      </a:endParaRPr>
                    </a:p>
                    <a:p>
                      <a:r>
                        <a:rPr lang="fr-FR" dirty="0" smtClean="0">
                          <a:solidFill>
                            <a:schemeClr val="accent6">
                              <a:lumMod val="50000"/>
                            </a:schemeClr>
                          </a:solidFill>
                        </a:rPr>
                        <a:t>6-  Examen systématique des orifices herniaires</a:t>
                      </a:r>
                      <a:endParaRPr lang="fr-FR" dirty="0">
                        <a:solidFill>
                          <a:schemeClr val="accent6">
                            <a:lumMod val="50000"/>
                          </a:schemeClr>
                        </a:solidFill>
                      </a:endParaRPr>
                    </a:p>
                  </a:txBody>
                  <a:tcPr>
                    <a:solidFill>
                      <a:schemeClr val="bg1">
                        <a:lumMod val="95000"/>
                      </a:schemeClr>
                    </a:solidFill>
                  </a:tcPr>
                </a:tc>
                <a:extLst>
                  <a:ext uri="{0D108BD9-81ED-4DB2-BD59-A6C34878D82A}">
                    <a16:rowId xmlns:a16="http://schemas.microsoft.com/office/drawing/2014/main" val="1440422715"/>
                  </a:ext>
                </a:extLst>
              </a:tr>
            </a:tbl>
          </a:graphicData>
        </a:graphic>
      </p:graphicFrame>
    </p:spTree>
    <p:extLst>
      <p:ext uri="{BB962C8B-B14F-4D97-AF65-F5344CB8AC3E}">
        <p14:creationId xmlns:p14="http://schemas.microsoft.com/office/powerpoint/2010/main" val="4178369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955964"/>
          </a:xfrm>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fr-FR" b="1" i="1" dirty="0" smtClean="0">
                <a:solidFill>
                  <a:schemeClr val="bg1"/>
                </a:solidFill>
              </a:rPr>
              <a:t>SEMIOLOGIE RADIOLOGIQUE </a:t>
            </a:r>
            <a:endParaRPr lang="fr-FR" b="1" i="1" dirty="0">
              <a:solidFill>
                <a:schemeClr val="bg1"/>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317963991"/>
              </p:ext>
            </p:extLst>
          </p:nvPr>
        </p:nvGraphicFramePr>
        <p:xfrm>
          <a:off x="290945" y="1479262"/>
          <a:ext cx="6137564" cy="4810702"/>
        </p:xfrm>
        <a:graphic>
          <a:graphicData uri="http://schemas.openxmlformats.org/drawingml/2006/table">
            <a:tbl>
              <a:tblPr firstRow="1" bandRow="1">
                <a:tableStyleId>{5C22544A-7EE6-4342-B048-85BDC9FD1C3A}</a:tableStyleId>
              </a:tblPr>
              <a:tblGrid>
                <a:gridCol w="6137564">
                  <a:extLst>
                    <a:ext uri="{9D8B030D-6E8A-4147-A177-3AD203B41FA5}">
                      <a16:colId xmlns:a16="http://schemas.microsoft.com/office/drawing/2014/main" val="809586058"/>
                    </a:ext>
                  </a:extLst>
                </a:gridCol>
              </a:tblGrid>
              <a:tr h="4810702">
                <a:tc>
                  <a:txBody>
                    <a:bodyPr/>
                    <a:lstStyle/>
                    <a:p>
                      <a:r>
                        <a:rPr lang="fr-FR" dirty="0" smtClean="0">
                          <a:solidFill>
                            <a:srgbClr val="C00000"/>
                          </a:solidFill>
                        </a:rPr>
                        <a:t>1- RADIOGRAPHIES DE L’ABDOMEN SANS PREPARATION (ASP) </a:t>
                      </a:r>
                      <a:r>
                        <a:rPr lang="fr-FR" b="0" dirty="0" smtClean="0">
                          <a:solidFill>
                            <a:schemeClr val="accent5">
                              <a:lumMod val="50000"/>
                            </a:schemeClr>
                          </a:solidFill>
                        </a:rPr>
                        <a:t>(face debout, face couché, face centré sur les coupoles diaphragmatiques) peuvent montrer      </a:t>
                      </a:r>
                    </a:p>
                    <a:p>
                      <a:r>
                        <a:rPr lang="fr-FR" b="0" dirty="0" smtClean="0">
                          <a:solidFill>
                            <a:schemeClr val="accent5">
                              <a:lumMod val="50000"/>
                            </a:schemeClr>
                          </a:solidFill>
                        </a:rPr>
                        <a:t>                                                                                                                </a:t>
                      </a:r>
                      <a:r>
                        <a:rPr lang="fr-FR" dirty="0" smtClean="0">
                          <a:solidFill>
                            <a:srgbClr val="FF0000"/>
                          </a:solidFill>
                        </a:rPr>
                        <a:t>§ Niveaux hydro-aériques (NHA): </a:t>
                      </a:r>
                      <a:r>
                        <a:rPr lang="fr-FR" b="0" dirty="0" smtClean="0">
                          <a:solidFill>
                            <a:schemeClr val="accent5">
                              <a:lumMod val="50000"/>
                            </a:schemeClr>
                          </a:solidFill>
                        </a:rPr>
                        <a:t>opacité basale à limite supérieure horizontale, surmontée d'une </a:t>
                      </a:r>
                      <a:r>
                        <a:rPr lang="fr-FR" b="0" dirty="0" err="1" smtClean="0">
                          <a:solidFill>
                            <a:schemeClr val="accent5">
                              <a:lumMod val="50000"/>
                            </a:schemeClr>
                          </a:solidFill>
                        </a:rPr>
                        <a:t>hyperclarté</a:t>
                      </a:r>
                      <a:r>
                        <a:rPr lang="fr-FR" b="0" dirty="0" smtClean="0">
                          <a:solidFill>
                            <a:schemeClr val="accent5">
                              <a:lumMod val="50000"/>
                            </a:schemeClr>
                          </a:solidFill>
                        </a:rPr>
                        <a:t>: ce sont des niveaux liquides horizontaux surmontés d’une distension gazeuse                                                                                                     </a:t>
                      </a:r>
                      <a:r>
                        <a:rPr lang="fr-FR" dirty="0" smtClean="0">
                          <a:solidFill>
                            <a:schemeClr val="accent6">
                              <a:lumMod val="50000"/>
                            </a:schemeClr>
                          </a:solidFill>
                        </a:rPr>
                        <a:t>o Dans les occlusions </a:t>
                      </a:r>
                      <a:r>
                        <a:rPr lang="fr-FR" dirty="0" err="1" smtClean="0">
                          <a:solidFill>
                            <a:schemeClr val="accent6">
                              <a:lumMod val="50000"/>
                            </a:schemeClr>
                          </a:solidFill>
                        </a:rPr>
                        <a:t>grêliques</a:t>
                      </a:r>
                      <a:r>
                        <a:rPr lang="fr-FR" dirty="0" smtClean="0">
                          <a:solidFill>
                            <a:schemeClr val="accent6">
                              <a:lumMod val="50000"/>
                            </a:schemeClr>
                          </a:solidFill>
                        </a:rPr>
                        <a:t>, </a:t>
                      </a:r>
                      <a:r>
                        <a:rPr lang="fr-FR" b="0" dirty="0" smtClean="0">
                          <a:solidFill>
                            <a:schemeClr val="accent5">
                              <a:lumMod val="50000"/>
                            </a:schemeClr>
                          </a:solidFill>
                        </a:rPr>
                        <a:t>les niveaux sont souvent centraux, multiples, plus larges que hauts, disposés en marche d'escalier.                                                                                                                 </a:t>
                      </a:r>
                      <a:r>
                        <a:rPr lang="fr-FR" dirty="0" smtClean="0">
                          <a:solidFill>
                            <a:schemeClr val="accent6">
                              <a:lumMod val="50000"/>
                            </a:schemeClr>
                          </a:solidFill>
                        </a:rPr>
                        <a:t>o Dans les occlusions coliques, </a:t>
                      </a:r>
                      <a:r>
                        <a:rPr lang="fr-FR" b="0" dirty="0" smtClean="0">
                          <a:solidFill>
                            <a:schemeClr val="accent5">
                              <a:lumMod val="50000"/>
                            </a:schemeClr>
                          </a:solidFill>
                        </a:rPr>
                        <a:t>les niveaux sont périphériques, peu nombreux, volumineux, et plus hauts que larges. </a:t>
                      </a:r>
                    </a:p>
                    <a:p>
                      <a:r>
                        <a:rPr lang="fr-FR" b="0" dirty="0" smtClean="0">
                          <a:solidFill>
                            <a:schemeClr val="accent5">
                              <a:lumMod val="50000"/>
                            </a:schemeClr>
                          </a:solidFill>
                        </a:rPr>
                        <a:t>                                                                                                                  </a:t>
                      </a:r>
                      <a:r>
                        <a:rPr lang="fr-FR" dirty="0" smtClean="0">
                          <a:solidFill>
                            <a:srgbClr val="FF0000"/>
                          </a:solidFill>
                        </a:rPr>
                        <a:t>§ Absence de pneumopéritoine   </a:t>
                      </a:r>
                    </a:p>
                    <a:p>
                      <a:r>
                        <a:rPr lang="fr-FR" dirty="0" smtClean="0">
                          <a:solidFill>
                            <a:srgbClr val="FF0000"/>
                          </a:solidFill>
                        </a:rPr>
                        <a:t>                                                                                                                         </a:t>
                      </a:r>
                      <a:endParaRPr lang="fr-FR" b="0" dirty="0">
                        <a:solidFill>
                          <a:schemeClr val="accent5">
                            <a:lumMod val="50000"/>
                          </a:schemeClr>
                        </a:solidFill>
                      </a:endParaRPr>
                    </a:p>
                  </a:txBody>
                  <a:tcPr>
                    <a:solidFill>
                      <a:schemeClr val="bg1">
                        <a:lumMod val="95000"/>
                      </a:schemeClr>
                    </a:solidFill>
                  </a:tcPr>
                </a:tc>
                <a:extLst>
                  <a:ext uri="{0D108BD9-81ED-4DB2-BD59-A6C34878D82A}">
                    <a16:rowId xmlns:a16="http://schemas.microsoft.com/office/drawing/2014/main" val="1539125691"/>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2409881558"/>
              </p:ext>
            </p:extLst>
          </p:nvPr>
        </p:nvGraphicFramePr>
        <p:xfrm>
          <a:off x="9615055" y="4902489"/>
          <a:ext cx="2576945" cy="370840"/>
        </p:xfrm>
        <a:graphic>
          <a:graphicData uri="http://schemas.openxmlformats.org/drawingml/2006/table">
            <a:tbl>
              <a:tblPr firstRow="1" bandRow="1">
                <a:tableStyleId>{5C22544A-7EE6-4342-B048-85BDC9FD1C3A}</a:tableStyleId>
              </a:tblPr>
              <a:tblGrid>
                <a:gridCol w="2576945">
                  <a:extLst>
                    <a:ext uri="{9D8B030D-6E8A-4147-A177-3AD203B41FA5}">
                      <a16:colId xmlns:a16="http://schemas.microsoft.com/office/drawing/2014/main" val="3256935151"/>
                    </a:ext>
                  </a:extLst>
                </a:gridCol>
              </a:tblGrid>
              <a:tr h="370840">
                <a:tc>
                  <a:txBody>
                    <a:bodyPr/>
                    <a:lstStyle/>
                    <a:p>
                      <a:r>
                        <a:rPr lang="fr-FR" dirty="0" smtClean="0"/>
                        <a:t> </a:t>
                      </a:r>
                      <a:r>
                        <a:rPr lang="fr-FR" dirty="0" smtClean="0">
                          <a:solidFill>
                            <a:schemeClr val="accent5">
                              <a:lumMod val="50000"/>
                            </a:schemeClr>
                          </a:solidFill>
                        </a:rPr>
                        <a:t>NHA colique: OIA basse</a:t>
                      </a:r>
                      <a:endParaRPr lang="fr-FR" dirty="0">
                        <a:solidFill>
                          <a:schemeClr val="accent5">
                            <a:lumMod val="50000"/>
                          </a:schemeClr>
                        </a:solidFill>
                      </a:endParaRPr>
                    </a:p>
                  </a:txBody>
                  <a:tcPr>
                    <a:solidFill>
                      <a:schemeClr val="bg1">
                        <a:lumMod val="95000"/>
                      </a:schemeClr>
                    </a:solidFill>
                  </a:tcPr>
                </a:tc>
                <a:extLst>
                  <a:ext uri="{0D108BD9-81ED-4DB2-BD59-A6C34878D82A}">
                    <a16:rowId xmlns:a16="http://schemas.microsoft.com/office/drawing/2014/main" val="1098790156"/>
                  </a:ext>
                </a:extLst>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2577463017"/>
              </p:ext>
            </p:extLst>
          </p:nvPr>
        </p:nvGraphicFramePr>
        <p:xfrm>
          <a:off x="6428509" y="4902489"/>
          <a:ext cx="2729346" cy="451657"/>
        </p:xfrm>
        <a:graphic>
          <a:graphicData uri="http://schemas.openxmlformats.org/drawingml/2006/table">
            <a:tbl>
              <a:tblPr firstRow="1" bandRow="1">
                <a:tableStyleId>{5C22544A-7EE6-4342-B048-85BDC9FD1C3A}</a:tableStyleId>
              </a:tblPr>
              <a:tblGrid>
                <a:gridCol w="2729346">
                  <a:extLst>
                    <a:ext uri="{9D8B030D-6E8A-4147-A177-3AD203B41FA5}">
                      <a16:colId xmlns:a16="http://schemas.microsoft.com/office/drawing/2014/main" val="1991791704"/>
                    </a:ext>
                  </a:extLst>
                </a:gridCol>
              </a:tblGrid>
              <a:tr h="451657">
                <a:tc>
                  <a:txBody>
                    <a:bodyPr/>
                    <a:lstStyle/>
                    <a:p>
                      <a:r>
                        <a:rPr lang="fr-FR" dirty="0" smtClean="0"/>
                        <a:t> </a:t>
                      </a:r>
                      <a:r>
                        <a:rPr lang="fr-FR" dirty="0" smtClean="0">
                          <a:solidFill>
                            <a:schemeClr val="accent5">
                              <a:lumMod val="50000"/>
                            </a:schemeClr>
                          </a:solidFill>
                        </a:rPr>
                        <a:t>NHA  grelique: OIA haute</a:t>
                      </a:r>
                      <a:endParaRPr lang="fr-FR" dirty="0">
                        <a:solidFill>
                          <a:schemeClr val="accent5">
                            <a:lumMod val="50000"/>
                          </a:schemeClr>
                        </a:solidFill>
                      </a:endParaRPr>
                    </a:p>
                  </a:txBody>
                  <a:tcPr>
                    <a:solidFill>
                      <a:schemeClr val="bg1">
                        <a:lumMod val="95000"/>
                      </a:schemeClr>
                    </a:solidFill>
                  </a:tcPr>
                </a:tc>
                <a:extLst>
                  <a:ext uri="{0D108BD9-81ED-4DB2-BD59-A6C34878D82A}">
                    <a16:rowId xmlns:a16="http://schemas.microsoft.com/office/drawing/2014/main" val="4063880018"/>
                  </a:ext>
                </a:extLst>
              </a:tr>
            </a:tbl>
          </a:graphicData>
        </a:graphic>
      </p:graphicFrame>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8509" y="1479263"/>
            <a:ext cx="2729345" cy="2934422"/>
          </a:xfrm>
          <a:prstGeom prst="rect">
            <a:avLst/>
          </a:prstGeom>
        </p:spPr>
      </p:pic>
      <p:pic>
        <p:nvPicPr>
          <p:cNvPr id="11" name="Espace réservé du contenu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15055" y="1479263"/>
            <a:ext cx="2576945" cy="2934422"/>
          </a:xfrm>
          <a:prstGeom prst="rect">
            <a:avLst/>
          </a:prstGeom>
        </p:spPr>
      </p:pic>
    </p:spTree>
    <p:extLst>
      <p:ext uri="{BB962C8B-B14F-4D97-AF65-F5344CB8AC3E}">
        <p14:creationId xmlns:p14="http://schemas.microsoft.com/office/powerpoint/2010/main" val="29290813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237999616"/>
              </p:ext>
            </p:extLst>
          </p:nvPr>
        </p:nvGraphicFramePr>
        <p:xfrm>
          <a:off x="838200" y="1825625"/>
          <a:ext cx="5299364" cy="2286000"/>
        </p:xfrm>
        <a:graphic>
          <a:graphicData uri="http://schemas.openxmlformats.org/drawingml/2006/table">
            <a:tbl>
              <a:tblPr firstRow="1" bandRow="1">
                <a:tableStyleId>{5C22544A-7EE6-4342-B048-85BDC9FD1C3A}</a:tableStyleId>
              </a:tblPr>
              <a:tblGrid>
                <a:gridCol w="5299364">
                  <a:extLst>
                    <a:ext uri="{9D8B030D-6E8A-4147-A177-3AD203B41FA5}">
                      <a16:colId xmlns:a16="http://schemas.microsoft.com/office/drawing/2014/main" val="2128416560"/>
                    </a:ext>
                  </a:extLst>
                </a:gridCol>
              </a:tblGrid>
              <a:tr h="370840">
                <a:tc>
                  <a:txBody>
                    <a:bodyPr/>
                    <a:lstStyle/>
                    <a:p>
                      <a:r>
                        <a:rPr lang="fr-FR" dirty="0" smtClean="0">
                          <a:solidFill>
                            <a:srgbClr val="C00000"/>
                          </a:solidFill>
                        </a:rPr>
                        <a:t> 2- TOMODENSITOMETRIE</a:t>
                      </a:r>
                    </a:p>
                    <a:p>
                      <a:endParaRPr lang="fr-FR" dirty="0" smtClean="0">
                        <a:solidFill>
                          <a:srgbClr val="C00000"/>
                        </a:solidFill>
                      </a:endParaRPr>
                    </a:p>
                    <a:p>
                      <a:r>
                        <a:rPr lang="fr-FR" b="0" dirty="0" smtClean="0">
                          <a:solidFill>
                            <a:schemeClr val="accent5">
                              <a:lumMod val="50000"/>
                            </a:schemeClr>
                          </a:solidFill>
                        </a:rPr>
                        <a:t>- Le niveau de l’obstacle : à la jonction entre l’intestin dilaté en amont et l’intestin plat d’aval.                                                           - La nature de l’obstacle : syndrome de masse en cas d’obstacle tumoral et aspect de torsion du méso en cas de volvulus. </a:t>
                      </a:r>
                    </a:p>
                    <a:p>
                      <a:endParaRPr lang="fr-FR" b="0" dirty="0">
                        <a:solidFill>
                          <a:schemeClr val="accent5">
                            <a:lumMod val="50000"/>
                          </a:schemeClr>
                        </a:solidFill>
                      </a:endParaRPr>
                    </a:p>
                  </a:txBody>
                  <a:tcPr>
                    <a:solidFill>
                      <a:schemeClr val="bg1">
                        <a:lumMod val="95000"/>
                      </a:schemeClr>
                    </a:solidFill>
                  </a:tcPr>
                </a:tc>
                <a:extLst>
                  <a:ext uri="{0D108BD9-81ED-4DB2-BD59-A6C34878D82A}">
                    <a16:rowId xmlns:a16="http://schemas.microsoft.com/office/drawing/2014/main" val="1889050509"/>
                  </a:ext>
                </a:extLst>
              </a:tr>
            </a:tbl>
          </a:graphicData>
        </a:graphic>
      </p:graphicFrame>
      <p:sp>
        <p:nvSpPr>
          <p:cNvPr id="4" name="Titre 1"/>
          <p:cNvSpPr>
            <a:spLocks noGrp="1"/>
          </p:cNvSpPr>
          <p:nvPr>
            <p:ph type="title"/>
          </p:nvPr>
        </p:nvSpPr>
        <p:spPr>
          <a:xfrm>
            <a:off x="0" y="0"/>
            <a:ext cx="12192000" cy="1149928"/>
          </a:xfrm>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fr-FR" b="1" i="1" dirty="0" smtClean="0">
                <a:solidFill>
                  <a:schemeClr val="bg1"/>
                </a:solidFill>
              </a:rPr>
              <a:t>SEMIOLOGIE RADIOLOGIQUE </a:t>
            </a:r>
            <a:endParaRPr lang="fr-FR" b="1" i="1" dirty="0">
              <a:solidFill>
                <a:schemeClr val="bg1"/>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2148213372"/>
              </p:ext>
            </p:extLst>
          </p:nvPr>
        </p:nvGraphicFramePr>
        <p:xfrm>
          <a:off x="7024255" y="1787236"/>
          <a:ext cx="4752109" cy="4710545"/>
        </p:xfrm>
        <a:graphic>
          <a:graphicData uri="http://schemas.openxmlformats.org/drawingml/2006/table">
            <a:tbl>
              <a:tblPr firstRow="1" bandRow="1">
                <a:tableStyleId>{5C22544A-7EE6-4342-B048-85BDC9FD1C3A}</a:tableStyleId>
              </a:tblPr>
              <a:tblGrid>
                <a:gridCol w="4752109">
                  <a:extLst>
                    <a:ext uri="{9D8B030D-6E8A-4147-A177-3AD203B41FA5}">
                      <a16:colId xmlns:a16="http://schemas.microsoft.com/office/drawing/2014/main" val="2918529884"/>
                    </a:ext>
                  </a:extLst>
                </a:gridCol>
              </a:tblGrid>
              <a:tr h="4710545">
                <a:tc>
                  <a:txBody>
                    <a:bodyPr/>
                    <a:lstStyle/>
                    <a:p>
                      <a:r>
                        <a:rPr lang="fr-FR" dirty="0" smtClean="0">
                          <a:solidFill>
                            <a:srgbClr val="C00000"/>
                          </a:solidFill>
                        </a:rPr>
                        <a:t>3- ECHOGRAPHIE : </a:t>
                      </a:r>
                      <a:r>
                        <a:rPr lang="fr-FR" b="0" dirty="0" smtClean="0">
                          <a:solidFill>
                            <a:schemeClr val="accent5">
                              <a:lumMod val="50000"/>
                            </a:schemeClr>
                          </a:solidFill>
                        </a:rPr>
                        <a:t>Utile pour le diagnostic de l’invagination chez l’enfant et en cas d’iléus Biliaire</a:t>
                      </a:r>
                    </a:p>
                    <a:p>
                      <a:endParaRPr lang="fr-FR" dirty="0" smtClean="0"/>
                    </a:p>
                    <a:p>
                      <a:r>
                        <a:rPr lang="fr-FR" dirty="0" smtClean="0">
                          <a:solidFill>
                            <a:srgbClr val="C00000"/>
                          </a:solidFill>
                        </a:rPr>
                        <a:t>4- OPACIFICATIONS DIGESTIVES AUX HYDROSOLUBLES </a:t>
                      </a:r>
                      <a:r>
                        <a:rPr lang="fr-FR" b="0" dirty="0" smtClean="0">
                          <a:solidFill>
                            <a:schemeClr val="accent5">
                              <a:lumMod val="50000"/>
                            </a:schemeClr>
                          </a:solidFill>
                        </a:rPr>
                        <a:t>Utiles pour situer surtout le niveau de l’obstacle </a:t>
                      </a:r>
                    </a:p>
                    <a:p>
                      <a:endParaRPr lang="fr-FR" b="0" dirty="0" smtClean="0">
                        <a:solidFill>
                          <a:schemeClr val="accent5">
                            <a:lumMod val="50000"/>
                          </a:schemeClr>
                        </a:solidFill>
                      </a:endParaRPr>
                    </a:p>
                    <a:p>
                      <a:r>
                        <a:rPr lang="fr-FR" b="0" dirty="0" smtClean="0">
                          <a:solidFill>
                            <a:schemeClr val="accent5">
                              <a:lumMod val="50000"/>
                            </a:schemeClr>
                          </a:solidFill>
                        </a:rPr>
                        <a:t>                                                                                          NB : Une authentique OIA doit être distinguée de certaines affections médicales (colique néphrétique, colique hépatique, diarrhée,….) et chirurgicales d’allure occlusive</a:t>
                      </a:r>
                      <a:endParaRPr lang="fr-FR" b="0" dirty="0">
                        <a:solidFill>
                          <a:schemeClr val="accent5">
                            <a:lumMod val="50000"/>
                          </a:schemeClr>
                        </a:solidFill>
                      </a:endParaRPr>
                    </a:p>
                  </a:txBody>
                  <a:tcPr>
                    <a:solidFill>
                      <a:schemeClr val="bg1">
                        <a:lumMod val="95000"/>
                      </a:schemeClr>
                    </a:solidFill>
                  </a:tcPr>
                </a:tc>
                <a:extLst>
                  <a:ext uri="{0D108BD9-81ED-4DB2-BD59-A6C34878D82A}">
                    <a16:rowId xmlns:a16="http://schemas.microsoft.com/office/drawing/2014/main" val="3516759366"/>
                  </a:ext>
                </a:extLst>
              </a:tr>
            </a:tbl>
          </a:graphicData>
        </a:graphic>
      </p:graphicFrame>
    </p:spTree>
    <p:extLst>
      <p:ext uri="{BB962C8B-B14F-4D97-AF65-F5344CB8AC3E}">
        <p14:creationId xmlns:p14="http://schemas.microsoft.com/office/powerpoint/2010/main" val="2771418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6172</TotalTime>
  <Words>1226</Words>
  <Application>Microsoft Office PowerPoint</Application>
  <PresentationFormat>Grand écran</PresentationFormat>
  <Paragraphs>98</Paragraphs>
  <Slides>15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15</vt:i4>
      </vt:variant>
    </vt:vector>
  </HeadingPairs>
  <TitlesOfParts>
    <vt:vector size="19" baseType="lpstr">
      <vt:lpstr>Arial</vt:lpstr>
      <vt:lpstr>Calibri</vt:lpstr>
      <vt:lpstr>Calibri Light</vt:lpstr>
      <vt:lpstr>Thème Office</vt:lpstr>
      <vt:lpstr>UNIVERSITE MOSTEFA BENBOULAID BATNA 2 Faculté de Médecine                               Département de Médecine</vt:lpstr>
      <vt:lpstr>OBJECTIF</vt:lpstr>
      <vt:lpstr>DEFINITION</vt:lpstr>
      <vt:lpstr>MECANISMES DE L’OCCLUSION</vt:lpstr>
      <vt:lpstr>SEMIOLOGIE CLINIQUE : LE SYNDROME OCCLUSIF</vt:lpstr>
      <vt:lpstr>SEMIOLOGIE CLINIQUE : LE SYNDROME OCCLUSIF</vt:lpstr>
      <vt:lpstr>SEMIOLOGIE CLINIQUE : LE SYNDROME OCCLUSIF</vt:lpstr>
      <vt:lpstr>SEMIOLOGIE RADIOLOGIQUE </vt:lpstr>
      <vt:lpstr>SEMIOLOGIE RADIOLOGIQUE </vt:lpstr>
      <vt:lpstr>Bilan biologique</vt:lpstr>
      <vt:lpstr>       Différents types d’occlusion intestinale</vt:lpstr>
      <vt:lpstr>                Différents types d’occlusion intestinale</vt:lpstr>
      <vt:lpstr>             Différents types d’occlusion intestinale</vt:lpstr>
      <vt:lpstr>PRINCIPALES ETIOLOGIES</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UNIVERSITE MOSTEFA BENBOULAID BATNA 2 Faculté de Médecine                               Département de Médecine</dc:title>
  <dc:creator>Utilisateur Windows</dc:creator>
  <cp:lastModifiedBy>Utilisateur Windows</cp:lastModifiedBy>
  <cp:revision>25</cp:revision>
  <dcterms:created xsi:type="dcterms:W3CDTF">2020-08-18T13:55:22Z</dcterms:created>
  <dcterms:modified xsi:type="dcterms:W3CDTF">2020-08-22T20:47:46Z</dcterms:modified>
</cp:coreProperties>
</file>