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6" r:id="rId4"/>
    <p:sldId id="267" r:id="rId5"/>
    <p:sldId id="263" r:id="rId6"/>
    <p:sldId id="300" r:id="rId7"/>
    <p:sldId id="268" r:id="rId8"/>
    <p:sldId id="269" r:id="rId9"/>
    <p:sldId id="270" r:id="rId10"/>
    <p:sldId id="271" r:id="rId11"/>
    <p:sldId id="275" r:id="rId12"/>
    <p:sldId id="301" r:id="rId13"/>
    <p:sldId id="272" r:id="rId14"/>
    <p:sldId id="273" r:id="rId15"/>
    <p:sldId id="274" r:id="rId16"/>
    <p:sldId id="278" r:id="rId17"/>
    <p:sldId id="280" r:id="rId18"/>
    <p:sldId id="302" r:id="rId19"/>
    <p:sldId id="281" r:id="rId20"/>
    <p:sldId id="261" r:id="rId21"/>
    <p:sldId id="259" r:id="rId22"/>
    <p:sldId id="283" r:id="rId23"/>
    <p:sldId id="284" r:id="rId24"/>
    <p:sldId id="285" r:id="rId25"/>
    <p:sldId id="286" r:id="rId26"/>
    <p:sldId id="294" r:id="rId27"/>
    <p:sldId id="277" r:id="rId28"/>
    <p:sldId id="307" r:id="rId29"/>
    <p:sldId id="309" r:id="rId30"/>
    <p:sldId id="290" r:id="rId31"/>
    <p:sldId id="305" r:id="rId32"/>
    <p:sldId id="291" r:id="rId33"/>
    <p:sldId id="292" r:id="rId34"/>
    <p:sldId id="303" r:id="rId35"/>
    <p:sldId id="304" r:id="rId36"/>
    <p:sldId id="311" r:id="rId37"/>
    <p:sldId id="289" r:id="rId38"/>
    <p:sldId id="297" r:id="rId39"/>
    <p:sldId id="296" r:id="rId40"/>
    <p:sldId id="293" r:id="rId41"/>
    <p:sldId id="257" r:id="rId42"/>
    <p:sldId id="262" r:id="rId43"/>
    <p:sldId id="258" r:id="rId44"/>
    <p:sldId id="299" r:id="rId45"/>
    <p:sldId id="298" r:id="rId46"/>
    <p:sldId id="312" r:id="rId47"/>
    <p:sldId id="313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7DDD-A0B2-43AD-A0BF-FC647D439137}" type="datetimeFigureOut">
              <a:rPr lang="fr-FR" smtClean="0"/>
              <a:pPr/>
              <a:t>30/08/2020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0C97-BEBE-491E-8DA0-C41C02FD0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7DDD-A0B2-43AD-A0BF-FC647D439137}" type="datetimeFigureOut">
              <a:rPr lang="fr-FR" smtClean="0"/>
              <a:pPr/>
              <a:t>30/08/2020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0C97-BEBE-491E-8DA0-C41C02FD0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7DDD-A0B2-43AD-A0BF-FC647D439137}" type="datetimeFigureOut">
              <a:rPr lang="fr-FR" smtClean="0"/>
              <a:pPr/>
              <a:t>30/08/2020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0C97-BEBE-491E-8DA0-C41C02FD0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7DDD-A0B2-43AD-A0BF-FC647D439137}" type="datetimeFigureOut">
              <a:rPr lang="fr-FR" smtClean="0"/>
              <a:pPr/>
              <a:t>30/08/2020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0C97-BEBE-491E-8DA0-C41C02FD0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7DDD-A0B2-43AD-A0BF-FC647D439137}" type="datetimeFigureOut">
              <a:rPr lang="fr-FR" smtClean="0"/>
              <a:pPr/>
              <a:t>30/08/2020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0C97-BEBE-491E-8DA0-C41C02FD0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7DDD-A0B2-43AD-A0BF-FC647D439137}" type="datetimeFigureOut">
              <a:rPr lang="fr-FR" smtClean="0"/>
              <a:pPr/>
              <a:t>30/08/2020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0C97-BEBE-491E-8DA0-C41C02FD0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7DDD-A0B2-43AD-A0BF-FC647D439137}" type="datetimeFigureOut">
              <a:rPr lang="fr-FR" smtClean="0"/>
              <a:pPr/>
              <a:t>30/08/2020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0C97-BEBE-491E-8DA0-C41C02FD0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7DDD-A0B2-43AD-A0BF-FC647D439137}" type="datetimeFigureOut">
              <a:rPr lang="fr-FR" smtClean="0"/>
              <a:pPr/>
              <a:t>30/08/2020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0C97-BEBE-491E-8DA0-C41C02FD0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7DDD-A0B2-43AD-A0BF-FC647D439137}" type="datetimeFigureOut">
              <a:rPr lang="fr-FR" smtClean="0"/>
              <a:pPr/>
              <a:t>30/08/2020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0C97-BEBE-491E-8DA0-C41C02FD0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7DDD-A0B2-43AD-A0BF-FC647D439137}" type="datetimeFigureOut">
              <a:rPr lang="fr-FR" smtClean="0"/>
              <a:pPr/>
              <a:t>30/08/2020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0C97-BEBE-491E-8DA0-C41C02FD0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7DDD-A0B2-43AD-A0BF-FC647D439137}" type="datetimeFigureOut">
              <a:rPr lang="fr-FR" smtClean="0"/>
              <a:pPr/>
              <a:t>30/08/2020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0C97-BEBE-491E-8DA0-C41C02FD0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17DDD-A0B2-43AD-A0BF-FC647D439137}" type="datetimeFigureOut">
              <a:rPr lang="fr-FR" smtClean="0"/>
              <a:pPr/>
              <a:t>30/08/2020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B0C97-BEBE-491E-8DA0-C41C02FD0D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28662" y="0"/>
            <a:ext cx="7772400" cy="1470025"/>
          </a:xfrm>
        </p:spPr>
        <p:txBody>
          <a:bodyPr/>
          <a:lstStyle/>
          <a:p>
            <a:r>
              <a:rPr lang="fr-FR" dirty="0" smtClean="0"/>
              <a:t>Les occlusions intestinales aigues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5" descr="ASC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715436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6000768"/>
            <a:ext cx="13572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Dr BENAZZA</a:t>
            </a:r>
          </a:p>
          <a:p>
            <a:r>
              <a:rPr lang="fr-FR" dirty="0" smtClean="0"/>
              <a:t>2019-2020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Arrêt des matières et des gaz</a:t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 est signalé deux fois sur trois.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L’absence totale de trouble du transit  ou une diarrhée trompeuse sont rares.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L’arrêt du transit est d’autant plus net que l’occlusion siège plus bas : il est noté huit fois sur dix dans les occlusions coliques.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L’arrêt des gaz est le signe clinique constant de l’occlusion digestive complète.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Signes généraux</a:t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260491"/>
            <a:ext cx="8229600" cy="4525963"/>
          </a:xfrm>
        </p:spPr>
        <p:txBody>
          <a:bodyPr>
            <a:no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Ils sont fonction du délai écoulé depuis le début des troubles, de l’étiologie et/ou du contexte pathologique dans lequel survient l’épisode occlusif.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Ils sont appréciés sur le faciès, le pouls, la tension artérielle, l’état de conscience, la température et la diurèse.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Lorsque le début est brutal et la consultation précoce, la pâleur, l’agitation ou l’accélération du pouls sont le reflet de l’intensité de la douleur.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À un stade plus tardif, ils peuvent témoigner de la souffrance d’une anse intestinale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volvulée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ou d’un état de déshydratation avancé que confirment la soif, le pli cutané, la sécheresse de la muqueuse buccale, l’oligurie ou les urines sombres concentrées , un état de confusion ou de torpeur, notamment chez le vieillard.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Interrogatoire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Mode d’apparition et la durée d’évolution des symptômes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L’évolution récente du transit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pésence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d’une altération de l’état général ou d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réctorragie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antécédents de chirurgie abdominale , de pathologie néoplasique de radiothérapie, d’une maladie inflammatoire intestinale chronique, d’un terrain vasculaire  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nature et la posologie des traitements suivis : diurétiques, anticoagulants, antiparkinsoniens ou neuroleptiques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Inspection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météorisme abdominal est présent trois fois sur quatre. Il est plus fréquent dans les occlusions du côlon .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ondulations péristaltiques sont rarement visibles sous la paroi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Une cicatrice de chirurgie abdominale est fréquemment observée  ; elle est deux fois plus fréquente dans les occlusions du grêle que dans celles du côlon.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Palpation</a:t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Elle débute par l’examen des orifices inguinaux et cruraux à la recherche d’une hernie douloureuse et irréductible.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diagnostic est plus difficile quand il s’agit d’une occlusion révélatrice d’une petite hernie crurale chez une femme obèse ou d’une hernie ombilicale. 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L’examen de l’abdomen est normal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dans la moitié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Une défense ou une douleur à la décompression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 n’y a pas de contracture.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siège de la douleur provoquée oriente l’enquête étiologique, surtout s’il existe à ce niveau une masse palpable, ce qui est rare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La découverte d’une masse aux touchers rectal et vaginal l’est également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Percussion</a:t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Elle confirme le caractère tympanique de la distension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abdominale.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 cas de météorisme localisé hypogastrique, la percussion fait la distinction avec une tumeur abdominopelvienne ou un globe vésical.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Auscultation de l’abdomen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L’appréciation de l’intensité ou de la tonalité des bruits</a:t>
            </a:r>
          </a:p>
          <a:p>
            <a:pPr>
              <a:buNone/>
            </a:pP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hydroaériques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est sujette à caution. Ces bruits sont plus souvent diminués ou absents qu’augmentés.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ne pas oublier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chercher des cicatrices abdominales, palper les </a:t>
            </a:r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orifices herniaires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fr-FR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réaliser un </a:t>
            </a:r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toucher rectal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L’ASP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classiquement en 1ere intention 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3 clichés : 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face en orthostatisme               niveaux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hydroaériques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face en orthostatisme centré sur les coupoles diaphragmatiques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pneumopéritoine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de face en décubitus dorsal et rayon directeur vertical (meilleure analyse de la répartition des anses digestives dilatées)             segments intestinaux dilatés. 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cliché en décubitus dorsal ou latéral gauche avec rayon horizontal                                            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                 AEG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500430" y="278605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7000892" y="414338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1785918" y="535782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http://www.info-radiologie.ch/radiographie-abdomen/radiographie-abdomen-fac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35606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8592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 1, 11ème côte.</a:t>
            </a:r>
            <a:br>
              <a:rPr lang="fr-FR" dirty="0" smtClean="0"/>
            </a:br>
            <a:r>
              <a:rPr lang="fr-FR" dirty="0" smtClean="0"/>
              <a:t>2, Corps vertébral (TH 12).</a:t>
            </a:r>
            <a:br>
              <a:rPr lang="fr-FR" dirty="0" smtClean="0"/>
            </a:br>
            <a:r>
              <a:rPr lang="fr-FR" dirty="0" smtClean="0"/>
              <a:t>3, Gaz situé dans l'estomac.</a:t>
            </a:r>
            <a:br>
              <a:rPr lang="fr-FR" dirty="0" smtClean="0"/>
            </a:br>
            <a:r>
              <a:rPr lang="fr-FR" dirty="0" smtClean="0"/>
              <a:t>4, Gaz situé dans l'angle colique gauche.</a:t>
            </a:r>
            <a:br>
              <a:rPr lang="fr-FR" dirty="0" smtClean="0"/>
            </a:br>
            <a:r>
              <a:rPr lang="fr-FR" dirty="0" smtClean="0"/>
              <a:t>5, Gaz situé dans le colon transverse.</a:t>
            </a:r>
            <a:br>
              <a:rPr lang="fr-FR" dirty="0" smtClean="0"/>
            </a:br>
            <a:r>
              <a:rPr lang="fr-FR" dirty="0" smtClean="0"/>
              <a:t>6, Gaz situé dans le sigmoïde.</a:t>
            </a:r>
            <a:br>
              <a:rPr lang="fr-FR" dirty="0" smtClean="0"/>
            </a:br>
            <a:r>
              <a:rPr lang="fr-FR" dirty="0" smtClean="0"/>
              <a:t>7, Sacrum.</a:t>
            </a:r>
            <a:br>
              <a:rPr lang="fr-FR" dirty="0" smtClean="0"/>
            </a:br>
            <a:r>
              <a:rPr lang="fr-FR" dirty="0" smtClean="0"/>
              <a:t>8, Articulation </a:t>
            </a:r>
            <a:r>
              <a:rPr lang="fr-FR" dirty="0" err="1" smtClean="0"/>
              <a:t>sacroiliaque</a:t>
            </a:r>
            <a:r>
              <a:rPr lang="fr-FR" dirty="0" smtClean="0"/>
              <a:t>.</a:t>
            </a:r>
            <a:br>
              <a:rPr lang="fr-FR" dirty="0" smtClean="0"/>
            </a:br>
            <a:r>
              <a:rPr lang="fr-FR" dirty="0" smtClean="0"/>
              <a:t>9, Tête fémorale.</a:t>
            </a:r>
            <a:br>
              <a:rPr lang="fr-FR" dirty="0" smtClean="0"/>
            </a:br>
            <a:r>
              <a:rPr lang="fr-FR" dirty="0" smtClean="0"/>
              <a:t>10, Granité caecale</a:t>
            </a:r>
            <a:br>
              <a:rPr lang="fr-FR" dirty="0" smtClean="0"/>
            </a:br>
            <a:r>
              <a:rPr lang="fr-FR" dirty="0" smtClean="0"/>
              <a:t>11, Crête iliaque.</a:t>
            </a:r>
            <a:br>
              <a:rPr lang="fr-FR" dirty="0" smtClean="0"/>
            </a:br>
            <a:r>
              <a:rPr lang="fr-FR" dirty="0" smtClean="0"/>
              <a:t>12, Gaz situé dans l'angle colique droit.</a:t>
            </a:r>
            <a:br>
              <a:rPr lang="fr-FR" dirty="0" smtClean="0"/>
            </a:br>
            <a:r>
              <a:rPr lang="fr-FR" dirty="0" smtClean="0"/>
              <a:t>13, Bord du psoas.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distension des structures digestives,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les niveaux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hydroaériques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pneumopéritoine en cas de perforation digestive . 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la topographie de l’occlusion. 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NHA de type grêle sont plus larges que hauts, multiples, centraux et présentent des valvules conniventes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NHA coliques sont plus hauts que larges, périphériques, avec visualisation des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haustrations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coliques.  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Cependant, dans 50 % des cas, l’ASP ne permet pas de distinguer une occlusion grêle d’une occlusion colique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OBJECTIFS</a:t>
            </a:r>
          </a:p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● Diagnostiquer un syndrome occlusif.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● Identifier les situations d’urgence et planifier leur prise en charge.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5162" y="2034381"/>
            <a:ext cx="27336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264318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Occlusion </a:t>
            </a:r>
            <a:r>
              <a:rPr lang="fr-FR" b="1" dirty="0" err="1"/>
              <a:t>Grêliques</a:t>
            </a:r>
            <a:r>
              <a:rPr lang="fr-FR" b="1" dirty="0"/>
              <a:t> : </a:t>
            </a:r>
          </a:p>
          <a:p>
            <a:r>
              <a:rPr lang="fr-FR" dirty="0"/>
              <a:t>Niveaux centraux </a:t>
            </a:r>
          </a:p>
          <a:p>
            <a:r>
              <a:rPr lang="fr-FR" dirty="0"/>
              <a:t>Plus larges que hauts </a:t>
            </a:r>
          </a:p>
          <a:p>
            <a:r>
              <a:rPr lang="fr-FR" dirty="0" err="1"/>
              <a:t>Valvulves</a:t>
            </a:r>
            <a:r>
              <a:rPr lang="fr-FR" dirty="0"/>
              <a:t> conniventes visibles 	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00240"/>
            <a:ext cx="337185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28802"/>
            <a:ext cx="31718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dgc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étiologique est rarement posé sur l’ASP « iléus biliaire,  hernie externe ou VCP »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3000372"/>
            <a:ext cx="86439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La sensibilité diagnostique de l’ASP de 50 %   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l’apport de l’examen clinique est supérieur à celui de l’ASP.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Transit du grêle (avec </a:t>
            </a:r>
            <a:r>
              <a:rPr lang="fr-FR" sz="4000" dirty="0" err="1" smtClean="0">
                <a:latin typeface="Times New Roman" pitchFamily="18" charset="0"/>
                <a:cs typeface="Times New Roman" pitchFamily="18" charset="0"/>
              </a:rPr>
              <a:t>entéroclyse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occlusions mécaniques du grêle intermittentes et/ou récurrentes et des occlusions partielles de bas grade ainsi que dans le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dgc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différentiel des occlusions sur brides versus récidive tumorale versus entérite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radique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Lavement baryté ou aux hydrosolubles. </a:t>
            </a:r>
            <a:br>
              <a:rPr lang="fr-FR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lorsque le siège de l’obstacle est colique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lorsque les images de distension ne permettent pas reconnaître le grêle du côlon sur les clichés standards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TDM 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dgc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positif           anses grêles dilatées de diamètre supérieur ou égal à 25 mm et/ou d’un côlon de diamètre supérieur ou égal à 60 mm)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le caractère mécanique ou fonctionnel 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dgc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d’occlusion mécanique         anses intestinales plates et dilatées avec un niveau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jonctionnel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L’iléus fonctionnel              dilatation globale et diffuse du grêle avec une distension gazeuse ou liquidienne du côlon, sans zone transitionnelle visible .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dgc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topographique et étiologique (causes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luminales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pariétales ou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extrapariétales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la présence de signe de gravité (perforation,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pneumatose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pariétale, anomalies de rehaussement des anses, mécanisme strangulatoire).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3214678" y="3357562"/>
            <a:ext cx="64294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2143108" y="1857364"/>
            <a:ext cx="64294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4286248" y="2831776"/>
            <a:ext cx="57150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Examen de référence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9"/>
            <a:ext cx="69294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Rechercher des signes de gravité: </a:t>
            </a:r>
            <a:r>
              <a:rPr lang="fr-FR" dirty="0" err="1" smtClean="0"/>
              <a:t>FNS,ionogramme</a:t>
            </a:r>
            <a:r>
              <a:rPr lang="fr-FR" dirty="0" smtClean="0"/>
              <a:t>,bilan </a:t>
            </a:r>
            <a:r>
              <a:rPr lang="fr-FR" dirty="0" err="1" smtClean="0"/>
              <a:t>rénal,CRP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Bilan préopératoire</a:t>
            </a:r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2293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500174"/>
                <a:gridCol w="1428760"/>
                <a:gridCol w="1000132"/>
                <a:gridCol w="928694"/>
                <a:gridCol w="1357322"/>
                <a:gridCol w="785818"/>
                <a:gridCol w="1000100"/>
              </a:tblGrid>
              <a:tr h="370840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dirty="0" smtClean="0"/>
                        <a:t>Intestin </a:t>
                      </a:r>
                      <a:r>
                        <a:rPr lang="fr-FR" dirty="0" err="1" smtClean="0"/>
                        <a:t>grele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dirty="0" smtClean="0"/>
                        <a:t>colon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15018">
                <a:tc>
                  <a:txBody>
                    <a:bodyPr/>
                    <a:lstStyle/>
                    <a:p>
                      <a:r>
                        <a:rPr lang="fr-FR" dirty="0" smtClean="0"/>
                        <a:t>occlusion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mécanisme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apparition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vmts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Arret</a:t>
                      </a:r>
                      <a:r>
                        <a:rPr lang="fr-FR" baseline="0" dirty="0" smtClean="0"/>
                        <a:t> transit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apparition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vmts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Arret</a:t>
                      </a:r>
                      <a:r>
                        <a:rPr lang="fr-FR" dirty="0" smtClean="0"/>
                        <a:t> transit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76">
                <a:tc rowSpan="2">
                  <a:txBody>
                    <a:bodyPr/>
                    <a:lstStyle/>
                    <a:p>
                      <a:r>
                        <a:rPr lang="fr-FR" dirty="0" smtClean="0"/>
                        <a:t>organique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strangulation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brutale</a:t>
                      </a:r>
                      <a:endParaRPr lang="fr-F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fr-FR" dirty="0" smtClean="0"/>
                        <a:t>précoce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dirty="0" smtClean="0"/>
                        <a:t>tardif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brutale</a:t>
                      </a:r>
                      <a:endParaRPr lang="fr-F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fr-FR" dirty="0" smtClean="0"/>
                        <a:t>tardifs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dirty="0" smtClean="0"/>
                        <a:t>précoce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obstruction</a:t>
                      </a:r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dirty="0" smtClean="0"/>
                        <a:t>progressive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dirty="0" smtClean="0"/>
                        <a:t>progressive</a:t>
                      </a:r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fonctionnelle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Dgc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siege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8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28628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syndrome occlusif mécanique grêle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syndrome occlusif mécanique du côlon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Clinique :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douleur aiguë et constante ;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vomissements précoces et abondants ;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arrêt des gaz puis des selles ;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météorisme non constant.</a:t>
                      </a:r>
                    </a:p>
                    <a:p>
                      <a:r>
                        <a:rPr lang="fr-FR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Radiologiques :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ASP : niveaux </a:t>
                      </a:r>
                      <a:r>
                        <a:rPr lang="fr-F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hydroaériques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plus larges que hauts et centrés ;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TDM : précise le siège, le mécanisme et la cause.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Clinique :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vomissements absents ou retardés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spasmes douloureux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arrêt précoce des matières et des gaz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météorisme constant</a:t>
                      </a:r>
                    </a:p>
                    <a:p>
                      <a:r>
                        <a:rPr lang="fr-FR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Radiologique :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ASP : niveaux </a:t>
                      </a:r>
                      <a:r>
                        <a:rPr lang="fr-F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hydroaériques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plus hauts que larges et périphériques associés à des </a:t>
                      </a:r>
                      <a:r>
                        <a:rPr lang="fr-F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haustrations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incomplètes</a:t>
                      </a:r>
                    </a:p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TDM: précise le siège, le mécanisme et la cause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occlusions, définies par un arrêt du transit intestinal normal composé de gaz et de matières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une urgence thérapeutique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Tous les segments du tube digestif en aval de la papille duodénale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majeure peuvent être concernés.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les causes sont nombreuses.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Des signes de gravité doivent être recherchés.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Certaines causes sont des urgences chirurgicales et doivent être identifiées précocement par un bilan complémentaire d’imagerie.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Le retentissement général est constant et impose des mesures de correction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hydroélectrolytiques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rapides.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Dgc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du mécanisme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64305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Occlusions fonctionnelles</a:t>
            </a:r>
          </a:p>
          <a:p>
            <a:pPr>
              <a:buNone/>
            </a:pPr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Clinique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l’occlusion fonctionnelle ou iléus réflexe est d’expression variable. Les douleurs à type de crampes paroxystiques sont rares. 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tableau associe une distension abdominale plus ou moins prononcée et douloureuse et des vomissements.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La prédominance des symptômes occlusifs par rapport à ceux de la maladie qui en est la cause conduit à parler de «formes occlusives » jusqu’à ce que les éléments cliniques et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paracliniques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permettent de déterminer le diagnostic réel.</a:t>
            </a:r>
          </a:p>
          <a:p>
            <a:pPr>
              <a:buNone/>
            </a:pPr>
            <a:r>
              <a:rPr lang="fr-FR" u="sng" dirty="0" err="1" smtClean="0">
                <a:latin typeface="Times New Roman" pitchFamily="18" charset="0"/>
                <a:cs typeface="Times New Roman" pitchFamily="18" charset="0"/>
              </a:rPr>
              <a:t>Rx</a:t>
            </a:r>
            <a:endParaRPr lang="fr-FR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diagnostic d’iléus réflexe est radiologique se caractérise par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une forte prédominance des images gazeuses par rapport aux images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hydroaériques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par le caractère modéré de la dilatation intestinale, et surtout par le caractère global de l’occlusion qui intéresse, sans niveau de changement de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calibre,le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grêle en totalité et le côlon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71546"/>
            <a:ext cx="4000528" cy="50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diagnostic différentiel se fait avec L’occlusion par obstruction incomplète que celui d’une occlusion par strangulation.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parfois le diagnostic d’iléus fonctionnel est découvert sur les clichés d’ASP, demandés pour dlr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abd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atypique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La topographie et le caractère segmentaire de la stase gazeuse sur le grêle orientent parfois sur la pathologie primitive : on parle d’« anse sentinelle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2332037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Occlusion par obstruction ou par strangulation ?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occlusions par strangulation ont en commun</a:t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33"/>
            <a:ext cx="8229600" cy="4525963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caractère complet de l’occlusion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son irréversibilité en l’absence de traitement chirurgical</a:t>
            </a: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l’ischémie intestinale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pouvant aller jusqu’à la nécrose et la perforation.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• la température à l’admission (&gt; 37,8 °C ou &lt; 36,5 °C) ;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• la tachycardie (&gt; 100/min) ;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• les signes péritonéaux : défense localisée ou contracture ;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• l’augmentation de la leucocytose (&gt; 10000/mm3).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Critères de gravité de l’occlusion</a:t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Cliniques :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• modification de la douleur ;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• température &gt; 38 °C ou &lt; 36,5 °C ;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• signes péritonéaux ;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• état de choc.</a:t>
            </a:r>
          </a:p>
          <a:p>
            <a:pPr>
              <a:buNone/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                        Biologiques :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• hyperleucocytose ;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• insuffisance rénale ;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• acidose métabolique.</a:t>
            </a:r>
          </a:p>
          <a:p>
            <a:pPr>
              <a:buNone/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                   Radiologiques :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• ASP : pneumopéritoine ;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• tomodensitométrie abdominopelvienne : pneumopéritoine, souffrance digestive avec ischémie,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aéroportie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Étiologie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Intestin </a:t>
                      </a:r>
                      <a:r>
                        <a:rPr lang="fr-FR" dirty="0" err="1" smtClean="0"/>
                        <a:t>grele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colon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FR" dirty="0" smtClean="0"/>
                        <a:t>Occlusion organique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strangulation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Occlusion sur bride</a:t>
                      </a:r>
                    </a:p>
                    <a:p>
                      <a:r>
                        <a:rPr lang="fr-FR" dirty="0" smtClean="0"/>
                        <a:t>hernie/</a:t>
                      </a:r>
                      <a:r>
                        <a:rPr lang="fr-FR" baseline="0" dirty="0" err="1" smtClean="0"/>
                        <a:t>eventration</a:t>
                      </a:r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invagination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Volvulus</a:t>
                      </a:r>
                    </a:p>
                    <a:p>
                      <a:r>
                        <a:rPr lang="fr-FR" dirty="0" smtClean="0"/>
                        <a:t>hernie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obstruction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Extraluminale</a:t>
                      </a:r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carcinose,masseà</a:t>
                      </a:r>
                      <a:r>
                        <a:rPr lang="fr-FR" dirty="0" smtClean="0"/>
                        <a:t>)</a:t>
                      </a:r>
                    </a:p>
                    <a:p>
                      <a:r>
                        <a:rPr lang="fr-FR" dirty="0" err="1" smtClean="0"/>
                        <a:t>Intraluminale</a:t>
                      </a:r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tmr,ileus,CE,parasites</a:t>
                      </a:r>
                      <a:r>
                        <a:rPr lang="fr-FR" dirty="0" smtClean="0"/>
                        <a:t>)</a:t>
                      </a:r>
                    </a:p>
                    <a:p>
                      <a:r>
                        <a:rPr lang="fr-FR" dirty="0" err="1" smtClean="0"/>
                        <a:t>Intrapariétale</a:t>
                      </a:r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hématome,tmr,sténosecrohn</a:t>
                      </a:r>
                      <a:r>
                        <a:rPr lang="fr-FR" dirty="0" smtClean="0"/>
                        <a:t>/</a:t>
                      </a:r>
                      <a:r>
                        <a:rPr lang="fr-FR" dirty="0" err="1" smtClean="0"/>
                        <a:t>radique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Extraluminale</a:t>
                      </a:r>
                      <a:endParaRPr lang="fr-FR" dirty="0" smtClean="0"/>
                    </a:p>
                    <a:p>
                      <a:r>
                        <a:rPr lang="fr-FR" dirty="0" err="1" smtClean="0"/>
                        <a:t>Intraluminale</a:t>
                      </a:r>
                      <a:r>
                        <a:rPr lang="fr-FR" dirty="0" smtClean="0"/>
                        <a:t>(ADK,</a:t>
                      </a:r>
                      <a:r>
                        <a:rPr lang="fr-FR" dirty="0" err="1" smtClean="0"/>
                        <a:t>CE,fécalome</a:t>
                      </a:r>
                      <a:r>
                        <a:rPr lang="fr-FR" dirty="0" smtClean="0"/>
                        <a:t>)</a:t>
                      </a:r>
                    </a:p>
                    <a:p>
                      <a:r>
                        <a:rPr lang="fr-FR" dirty="0" err="1" smtClean="0"/>
                        <a:t>Intrapariétal</a:t>
                      </a:r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sténosee</a:t>
                      </a:r>
                      <a:r>
                        <a:rPr lang="fr-FR" dirty="0" smtClean="0"/>
                        <a:t> sur </a:t>
                      </a:r>
                      <a:r>
                        <a:rPr lang="fr-FR" dirty="0" err="1" smtClean="0"/>
                        <a:t>diverticulite,post-ischémique</a:t>
                      </a:r>
                      <a:r>
                        <a:rPr lang="fr-FR" dirty="0" smtClean="0"/>
                        <a:t>/</a:t>
                      </a:r>
                      <a:r>
                        <a:rPr lang="fr-FR" dirty="0" err="1" smtClean="0"/>
                        <a:t>radique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Occlusion </a:t>
                      </a:r>
                      <a:r>
                        <a:rPr lang="fr-FR" dirty="0" err="1" smtClean="0"/>
                        <a:t>fonctionnlle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Post-op</a:t>
                      </a:r>
                    </a:p>
                    <a:p>
                      <a:r>
                        <a:rPr lang="fr-FR" dirty="0" smtClean="0"/>
                        <a:t>Irritation intra/</a:t>
                      </a:r>
                      <a:r>
                        <a:rPr lang="fr-FR" dirty="0" err="1" smtClean="0"/>
                        <a:t>rétropéritonéale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Médicale</a:t>
                      </a:r>
                    </a:p>
                    <a:p>
                      <a:r>
                        <a:rPr lang="fr-FR" dirty="0" err="1" smtClean="0"/>
                        <a:t>mdt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Polytrauma</a:t>
                      </a:r>
                      <a:endParaRPr lang="fr-FR" dirty="0" smtClean="0"/>
                    </a:p>
                    <a:p>
                      <a:r>
                        <a:rPr lang="fr-FR" dirty="0" err="1" smtClean="0"/>
                        <a:t>Postop</a:t>
                      </a:r>
                      <a:endParaRPr lang="fr-FR" dirty="0" smtClean="0"/>
                    </a:p>
                    <a:p>
                      <a:r>
                        <a:rPr lang="fr-FR" dirty="0" err="1" smtClean="0"/>
                        <a:t>Mdt</a:t>
                      </a:r>
                      <a:r>
                        <a:rPr lang="fr-FR" dirty="0" smtClean="0"/>
                        <a:t> </a:t>
                      </a:r>
                    </a:p>
                    <a:p>
                      <a:r>
                        <a:rPr lang="fr-FR" dirty="0" err="1" smtClean="0"/>
                        <a:t>Sd</a:t>
                      </a:r>
                      <a:r>
                        <a:rPr lang="fr-FR" dirty="0" smtClean="0"/>
                        <a:t> d’</a:t>
                      </a:r>
                      <a:r>
                        <a:rPr lang="fr-FR" dirty="0" err="1" smtClean="0"/>
                        <a:t>ogivilie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123" y="1600200"/>
            <a:ext cx="516175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b="1" dirty="0" smtClean="0"/>
              <a:t>Étapes du traitement d’un syndrome occlusif :</a:t>
            </a:r>
          </a:p>
          <a:p>
            <a:r>
              <a:rPr lang="fr-FR" dirty="0" smtClean="0"/>
              <a:t>• mise en place d’une aspiration gastrique ;</a:t>
            </a:r>
          </a:p>
          <a:p>
            <a:r>
              <a:rPr lang="fr-FR" dirty="0" smtClean="0"/>
              <a:t>• réhydratation et correction des désordres </a:t>
            </a:r>
            <a:r>
              <a:rPr lang="fr-FR" dirty="0" err="1" smtClean="0"/>
              <a:t>hydroélectrolytiques</a:t>
            </a:r>
            <a:endParaRPr lang="fr-FR" dirty="0" smtClean="0"/>
          </a:p>
          <a:p>
            <a:r>
              <a:rPr lang="fr-FR" dirty="0" smtClean="0"/>
              <a:t>• évaluation de la gravité de l’occlusion ;</a:t>
            </a:r>
          </a:p>
          <a:p>
            <a:r>
              <a:rPr lang="fr-FR" dirty="0" smtClean="0"/>
              <a:t>• traitement chirurgical ou médical qui sera fonction de</a:t>
            </a:r>
          </a:p>
          <a:p>
            <a:r>
              <a:rPr lang="fr-FR" dirty="0" smtClean="0"/>
              <a:t>son mécanisme, de son siège et de sa cause évaluée par la tomodensitométrie abdominopelvienne : abstention chirurgicale, laparotomie ou laparoscopie, section de bride ou résection digestive.</a:t>
            </a:r>
          </a:p>
          <a:p>
            <a:endParaRPr lang="fr-FR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Physiopath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L’obstruction digestive entraîne une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stagnation liquidienne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intraluminale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une diminution de la réabsorption hydrique et électrolytique  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3eme secteur liquidien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la séquestration d’un volume d’eau, d’électrolytes et de protéines ne participant plus aux échanges hydriques et ioniques : c’est l’accumulation de liquide dans le tube digestif occlus.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pullulation microbienne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endoluminale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  des altérations de la paroi intestinale.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’      de pression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intraluminale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une ischémie de la paroi digestive, source de douleurs abdominales permanentes, aboutissant au maximum à la perforation.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Deux types de symptômes en résultent : les vomissements et les signes de déshydratation.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L’intestin d’aval est plat : il se vide, parfois brutalement sous forme d’une diarrhée de vidange trompeuse, mais, fait important, sans gaz (« faux » transit).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La rapidité d’apparition de ces symptômes dépend du niveau de l’obstacle.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7715272" y="1571612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5500694" y="2571744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071538" y="3071810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èche droite 7"/>
          <p:cNvSpPr/>
          <p:nvPr/>
        </p:nvSpPr>
        <p:spPr>
          <a:xfrm>
            <a:off x="4286248" y="314324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VCP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volvulus sigmoïd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3352800" cy="376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volvul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000240"/>
            <a:ext cx="5067300" cy="373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1635" y="1600200"/>
            <a:ext cx="37207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85926"/>
            <a:ext cx="33718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1857364"/>
            <a:ext cx="321470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69" y="1600200"/>
            <a:ext cx="37146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0784" y="1600200"/>
            <a:ext cx="61624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Utilisateur\Desktop\cat-devant-une-invagination-intestinle-aigue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2838" y="117483"/>
            <a:ext cx="6028318" cy="4525963"/>
          </a:xfrm>
          <a:prstGeom prst="rect">
            <a:avLst/>
          </a:prstGeom>
          <a:noFill/>
        </p:spPr>
      </p:pic>
      <p:pic>
        <p:nvPicPr>
          <p:cNvPr id="1027" name="Picture 3" descr="C:\Users\Utilisateur\Desktop\4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571612"/>
            <a:ext cx="5500726" cy="4467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Ogilvie</a:t>
            </a:r>
            <a:r>
              <a:rPr lang="fr-FR" smtClean="0"/>
              <a:t> /DEFINITION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Pseudo-occlusion colique aigue (</a:t>
            </a:r>
            <a:r>
              <a:rPr lang="fr-FR" i="1" dirty="0" smtClean="0"/>
              <a:t>acute</a:t>
            </a:r>
          </a:p>
          <a:p>
            <a:pPr>
              <a:buNone/>
            </a:pPr>
            <a:r>
              <a:rPr lang="fr-FR" i="1" dirty="0" err="1" smtClean="0"/>
              <a:t>colonic</a:t>
            </a:r>
            <a:r>
              <a:rPr lang="fr-FR" i="1" dirty="0" smtClean="0"/>
              <a:t> pseudo-obstruction ), </a:t>
            </a:r>
            <a:r>
              <a:rPr lang="fr-FR" i="1" dirty="0" err="1" smtClean="0"/>
              <a:t>colectasie</a:t>
            </a:r>
            <a:endParaRPr lang="fr-FR" i="1" dirty="0" smtClean="0"/>
          </a:p>
          <a:p>
            <a:r>
              <a:rPr lang="fr-FR" dirty="0" smtClean="0"/>
              <a:t> </a:t>
            </a:r>
            <a:r>
              <a:rPr lang="fr-FR" i="1" dirty="0" smtClean="0"/>
              <a:t>Dilatation aigue du colon antérieurement sain</a:t>
            </a:r>
          </a:p>
          <a:p>
            <a:pPr>
              <a:buNone/>
            </a:pPr>
            <a:r>
              <a:rPr lang="fr-FR" i="1" dirty="0" smtClean="0"/>
              <a:t>survenant en l’absence d’obstruction mécanique</a:t>
            </a:r>
          </a:p>
          <a:p>
            <a:r>
              <a:rPr lang="fr-FR" dirty="0" smtClean="0"/>
              <a:t> </a:t>
            </a:r>
            <a:r>
              <a:rPr lang="fr-FR" i="1" dirty="0" smtClean="0"/>
              <a:t>Diamètre caecal&gt;9 cm</a:t>
            </a:r>
          </a:p>
          <a:p>
            <a:r>
              <a:rPr lang="fr-FR" i="1" dirty="0" smtClean="0"/>
              <a:t>Décrit par Sir William </a:t>
            </a:r>
            <a:r>
              <a:rPr lang="fr-FR" i="1" dirty="0" err="1" smtClean="0"/>
              <a:t>Ogilvie</a:t>
            </a:r>
            <a:r>
              <a:rPr lang="fr-FR" i="1" dirty="0" smtClean="0"/>
              <a:t> en 1948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PHYSIOPATHOLOGIE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Obscure, déséquilibre entre tonus sympathique et parasympathique</a:t>
            </a:r>
          </a:p>
          <a:p>
            <a:r>
              <a:rPr lang="fr-FR" dirty="0" smtClean="0"/>
              <a:t> Diminution de la motilité colique par le sympathique</a:t>
            </a:r>
          </a:p>
          <a:p>
            <a:r>
              <a:rPr lang="fr-FR" dirty="0" smtClean="0"/>
              <a:t>Augmentation de la contractilité colique par le parasympathique</a:t>
            </a:r>
          </a:p>
          <a:p>
            <a:r>
              <a:rPr lang="fr-FR" dirty="0" smtClean="0"/>
              <a:t>⇒</a:t>
            </a:r>
            <a:r>
              <a:rPr lang="fr-FR" dirty="0" err="1" smtClean="0"/>
              <a:t>Ogilvie</a:t>
            </a:r>
            <a:r>
              <a:rPr lang="fr-FR" dirty="0" smtClean="0"/>
              <a:t>= stimulation sympathique et inhibition excessive du parasympathique</a:t>
            </a:r>
          </a:p>
          <a:p>
            <a:pPr>
              <a:buNone/>
            </a:pPr>
            <a:r>
              <a:rPr lang="fr-FR" i="1" dirty="0" smtClean="0"/>
              <a:t>                                                     </a:t>
            </a:r>
            <a:r>
              <a:rPr lang="fr-FR" i="1" dirty="0" err="1" smtClean="0"/>
              <a:t>Ogilvie</a:t>
            </a:r>
            <a:r>
              <a:rPr lang="fr-FR" i="1" dirty="0" smtClean="0"/>
              <a:t>, BMJ, 1948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Occlusions mécaniques</a:t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Différents types d’occlusion et causes les plus fréquentes en fonction de la localisation</a:t>
            </a:r>
          </a:p>
          <a:p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                 Obstruction                                                                         Strangulation</a:t>
            </a: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Intestin grêle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Maladie de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Crohn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Brides (2/3 des occlusions)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Entérite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radique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Volvulus du grêle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Hématome pariétal (accident des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anticoagulants)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Hernies, éventrations étranglées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Iléus biliaire (très rare)</a:t>
            </a: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Côlon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Cancer                                                                              Volvulus du côlon sigmoïde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Sigmoïdite                                                                       Volvulus du cæcum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Ischémie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Fécalome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2910" y="1071546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Elles sont liées à un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obstacle organique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sur le tube digestif , et sont de deux types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qu’on peut opposer par la chronologie de l’apparition des symptômes 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Occlusions fonctionnelles</a:t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Elles relèvent d’une altération de la motricité intestinale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d’origine locale ou générale, de cause réflexe ou inflammatoire,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qui aboutit à la paralysie.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Dgc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le mode de révélation d’un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occlusif peut être progressif ou brutal, selon son siège et son mécanisme « grêle, strangulation »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diagnostic positif est avant tout clinique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Douleur abdominale</a:t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intense dans plus de la moitié des cas. d’emblée ou majorée jusqu’au moment de l’examen.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sans facteur déclenchant identifié 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mode d’installation plus souvent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brutal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progressif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Elle évolue de façon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continue ou par paroxysme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peu sensible aux facteurs d’exacerbation que sont la marche, la toux ou l’inspiration profonde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siège extrêmement variable, surtout au début, « ombilicale,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périombilicale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ou diffuses»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irradiations sont souvent absentes ou parfois lombaires et/ou postérieures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parfois le malade signale des antécédents de douleur semblable .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Les caractères de la douleur ne permettent pas à eux seuls de déterminer le siège de l’occlusion.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La douleur de l’occlusion colique est volontiers moins intense et d’installation plus progressive que celle du grêle.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Vomissements</a:t>
            </a:r>
            <a:br>
              <a:rPr lang="fr-FR" b="1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souvent  répétés et fréquents.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Leur caractère bilieux , alimentaire  ou fécaloïde est en fonction du délai écoulé et de l’abondance.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très fréquents et précoce dans les  occlusions du grêle  et ne sont observés qu’une fois sur deux dans les occlusions du côlon.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Ils soulagent la douleur chez un malade sur trois dans les occlusions du grêle et rarement dans les occlusions du côlon.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2173</Words>
  <Application>Microsoft Office PowerPoint</Application>
  <PresentationFormat>Affichage à l'écran (4:3)</PresentationFormat>
  <Paragraphs>278</Paragraphs>
  <Slides>47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Thème Office</vt:lpstr>
      <vt:lpstr>Les occlusions intestinales aigues</vt:lpstr>
      <vt:lpstr>Diapositive 2</vt:lpstr>
      <vt:lpstr>Introduction </vt:lpstr>
      <vt:lpstr>Physiopath</vt:lpstr>
      <vt:lpstr>Occlusions mécaniques </vt:lpstr>
      <vt:lpstr>Occlusions fonctionnelles </vt:lpstr>
      <vt:lpstr>Dgc </vt:lpstr>
      <vt:lpstr>Douleur abdominale </vt:lpstr>
      <vt:lpstr>Vomissements </vt:lpstr>
      <vt:lpstr>Arrêt des matières et des gaz </vt:lpstr>
      <vt:lpstr>Signes généraux </vt:lpstr>
      <vt:lpstr>Interrogatoire </vt:lpstr>
      <vt:lpstr>Diapositive 13</vt:lpstr>
      <vt:lpstr>Palpation </vt:lpstr>
      <vt:lpstr>Percussion </vt:lpstr>
      <vt:lpstr>A ne pas oublier </vt:lpstr>
      <vt:lpstr>L’ASP</vt:lpstr>
      <vt:lpstr>Diapositive 18</vt:lpstr>
      <vt:lpstr>Diapositive 19</vt:lpstr>
      <vt:lpstr>Diapositive 20</vt:lpstr>
      <vt:lpstr>Diapositive 21</vt:lpstr>
      <vt:lpstr>Diapositive 22</vt:lpstr>
      <vt:lpstr>Transit du grêle (avec entéroclyse). </vt:lpstr>
      <vt:lpstr>Lavement baryté ou aux hydrosolubles.  </vt:lpstr>
      <vt:lpstr>TDM </vt:lpstr>
      <vt:lpstr>Examen de référence</vt:lpstr>
      <vt:lpstr>biologie</vt:lpstr>
      <vt:lpstr>Diapositive 28</vt:lpstr>
      <vt:lpstr>Dgc du siege</vt:lpstr>
      <vt:lpstr>Dgc du mécanisme</vt:lpstr>
      <vt:lpstr>Diapositive 31</vt:lpstr>
      <vt:lpstr>Diapositive 32</vt:lpstr>
      <vt:lpstr>Diapositive 33</vt:lpstr>
      <vt:lpstr>Les occlusions par strangulation ont en commun </vt:lpstr>
      <vt:lpstr>Diapositive 35</vt:lpstr>
      <vt:lpstr>Critères de gravité de l’occlusion </vt:lpstr>
      <vt:lpstr>Étiologie</vt:lpstr>
      <vt:lpstr>Diapositive 38</vt:lpstr>
      <vt:lpstr>traitement</vt:lpstr>
      <vt:lpstr>VCP</vt:lpstr>
      <vt:lpstr>Diapositive 41</vt:lpstr>
      <vt:lpstr>Diapositive 42</vt:lpstr>
      <vt:lpstr>Diapositive 43</vt:lpstr>
      <vt:lpstr>Diapositive 44</vt:lpstr>
      <vt:lpstr>Diapositive 45</vt:lpstr>
      <vt:lpstr>Ogilvie /DEFINITION </vt:lpstr>
      <vt:lpstr>PHYSIOPATHOLOGIE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occlusions intestinales aigues</dc:title>
  <dc:creator>Utilisateur</dc:creator>
  <cp:lastModifiedBy>Utilisateur</cp:lastModifiedBy>
  <cp:revision>73</cp:revision>
  <dcterms:created xsi:type="dcterms:W3CDTF">2015-10-23T13:05:14Z</dcterms:created>
  <dcterms:modified xsi:type="dcterms:W3CDTF">2020-08-30T12:07:04Z</dcterms:modified>
</cp:coreProperties>
</file>