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5" r:id="rId19"/>
    <p:sldId id="276" r:id="rId20"/>
    <p:sldId id="277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5A8A-1FB9-4E3F-AA26-25F16ABFF71A}" type="datetimeFigureOut">
              <a:rPr lang="fr-FR" smtClean="0"/>
              <a:t>31/08/2020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762D2-FF89-43C1-AEC9-46881287E46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 HEP</a:t>
            </a:r>
            <a:r>
              <a:rPr lang="fr-FR" dirty="0"/>
              <a:t>ATOMEGALIES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 S. ROUABHIA</a:t>
            </a:r>
          </a:p>
          <a:p>
            <a:endParaRPr lang="fr-FR" dirty="0"/>
          </a:p>
        </p:txBody>
      </p:sp>
      <p:sp>
        <p:nvSpPr>
          <p:cNvPr id="4" name="ZoneTexte 1">
            <a:extLst>
              <a:ext uri="{FF2B5EF4-FFF2-40B4-BE49-F238E27FC236}">
                <a16:creationId xmlns:a16="http://schemas.microsoft.com/office/drawing/2014/main" id="{33F255FD-96D8-44D7-BAE6-520A5A316B8D}"/>
              </a:ext>
            </a:extLst>
          </p:cNvPr>
          <p:cNvSpPr txBox="1"/>
          <p:nvPr/>
        </p:nvSpPr>
        <p:spPr>
          <a:xfrm>
            <a:off x="2790171" y="5518973"/>
            <a:ext cx="3563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dirty="0"/>
              <a:t>Pr Samir ROUABHIA</a:t>
            </a:r>
          </a:p>
          <a:p>
            <a:r>
              <a:rPr lang="fr-FR" dirty="0"/>
              <a:t>31/08/2020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EB35C38-344B-4111-BEBC-1422B964E385}"/>
              </a:ext>
            </a:extLst>
          </p:cNvPr>
          <p:cNvSpPr txBox="1"/>
          <p:nvPr/>
        </p:nvSpPr>
        <p:spPr>
          <a:xfrm>
            <a:off x="2915816" y="548680"/>
            <a:ext cx="48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Module sémiologie</a:t>
            </a:r>
          </a:p>
          <a:p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année médecine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Diagnostic positif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localisée: </a:t>
            </a:r>
          </a:p>
          <a:p>
            <a:pPr lvl="1"/>
            <a:r>
              <a:rPr lang="fr-FR" dirty="0"/>
              <a:t>A développement abdominal: tumeur de HCD ou épigastre.</a:t>
            </a:r>
          </a:p>
          <a:p>
            <a:pPr lvl="1"/>
            <a:r>
              <a:rPr lang="fr-FR" dirty="0"/>
              <a:t>A développement thoracique: limite sup anormalement haute, surélévation de la coupole diaphragmatique droite.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diffuse:</a:t>
            </a:r>
          </a:p>
          <a:p>
            <a:pPr lvl="1"/>
            <a:r>
              <a:rPr lang="fr-FR" dirty="0"/>
              <a:t>Foie </a:t>
            </a:r>
            <a:r>
              <a:rPr lang="fr-FR" dirty="0" err="1"/>
              <a:t>ptosé</a:t>
            </a:r>
            <a:r>
              <a:rPr lang="fr-FR" dirty="0"/>
              <a:t>,</a:t>
            </a:r>
          </a:p>
          <a:p>
            <a:pPr lvl="1"/>
            <a:r>
              <a:rPr lang="fr-FR" dirty="0"/>
              <a:t>Foie luxé (tumeur thoracique, pleurésie)</a:t>
            </a:r>
          </a:p>
          <a:p>
            <a:pPr lvl="1"/>
            <a:r>
              <a:rPr lang="fr-FR" dirty="0"/>
              <a:t>Lobe dé </a:t>
            </a:r>
            <a:r>
              <a:rPr lang="fr-FR" dirty="0" err="1"/>
              <a:t>Riedel</a:t>
            </a:r>
            <a:r>
              <a:rPr lang="fr-FR" dirty="0"/>
              <a:t>: languette qui occupe le flanc droit en continuité avec le foie.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</a:t>
            </a:r>
            <a:r>
              <a:rPr lang="fr-FR" dirty="0" err="1"/>
              <a:t>differentiel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localisée à </a:t>
            </a:r>
            <a:r>
              <a:rPr lang="fr-FR" dirty="0" err="1"/>
              <a:t>dvp</a:t>
            </a:r>
            <a:r>
              <a:rPr lang="fr-FR" dirty="0"/>
              <a:t> abdominal:</a:t>
            </a:r>
          </a:p>
          <a:p>
            <a:pPr lvl="1"/>
            <a:r>
              <a:rPr lang="fr-FR" dirty="0"/>
              <a:t>Grosse vésicule biliaire (bord </a:t>
            </a:r>
            <a:r>
              <a:rPr lang="fr-FR" dirty="0" err="1"/>
              <a:t>inf</a:t>
            </a:r>
            <a:r>
              <a:rPr lang="fr-FR" dirty="0"/>
              <a:t> </a:t>
            </a:r>
            <a:r>
              <a:rPr lang="fr-FR" dirty="0" err="1"/>
              <a:t>rénirtent</a:t>
            </a:r>
            <a:r>
              <a:rPr lang="fr-FR" dirty="0"/>
              <a:t> et arrondi)</a:t>
            </a:r>
          </a:p>
          <a:p>
            <a:pPr lvl="1"/>
            <a:r>
              <a:rPr lang="fr-FR" dirty="0"/>
              <a:t>Gros rien</a:t>
            </a:r>
          </a:p>
          <a:p>
            <a:pPr lvl="1"/>
            <a:r>
              <a:rPr lang="fr-FR" dirty="0"/>
              <a:t>Tumeur d e l’angle colique droit</a:t>
            </a:r>
          </a:p>
          <a:p>
            <a:pPr lvl="1"/>
            <a:r>
              <a:rPr lang="fr-FR" dirty="0"/>
              <a:t>Tumeur gastrique</a:t>
            </a:r>
          </a:p>
          <a:p>
            <a:pPr lvl="1"/>
            <a:r>
              <a:rPr lang="fr-FR" dirty="0"/>
              <a:t>splénomégalie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localisée à </a:t>
            </a:r>
            <a:r>
              <a:rPr lang="fr-FR" dirty="0" err="1"/>
              <a:t>dvp</a:t>
            </a:r>
            <a:r>
              <a:rPr lang="fr-FR" dirty="0"/>
              <a:t> thoracique:</a:t>
            </a:r>
          </a:p>
          <a:p>
            <a:pPr lvl="1"/>
            <a:r>
              <a:rPr lang="fr-FR" dirty="0"/>
              <a:t>Pleurésie droite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Diagnostic étiologique</a:t>
            </a:r>
            <a:br>
              <a:rPr lang="fr-FR" dirty="0"/>
            </a:br>
            <a:r>
              <a:rPr lang="fr-FR" dirty="0"/>
              <a:t>Etiologies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vasculaire</a:t>
            </a:r>
          </a:p>
          <a:p>
            <a:r>
              <a:rPr lang="fr-FR" dirty="0"/>
              <a:t>Hépatomégalie </a:t>
            </a:r>
            <a:r>
              <a:rPr lang="fr-FR" dirty="0" err="1"/>
              <a:t>cholestatique</a:t>
            </a:r>
            <a:endParaRPr lang="fr-FR" dirty="0"/>
          </a:p>
          <a:p>
            <a:r>
              <a:rPr lang="fr-FR" dirty="0"/>
              <a:t>Hépatomégalie cirrhotique</a:t>
            </a:r>
          </a:p>
          <a:p>
            <a:r>
              <a:rPr lang="fr-FR" dirty="0"/>
              <a:t>Hépatomégalie tumorale</a:t>
            </a:r>
          </a:p>
          <a:p>
            <a:r>
              <a:rPr lang="fr-FR" dirty="0"/>
              <a:t>Hépatomégalie infectieuse</a:t>
            </a:r>
          </a:p>
          <a:p>
            <a:r>
              <a:rPr lang="fr-FR" dirty="0"/>
              <a:t>Hépatomégalie de surcharge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Hépatomégalie vasculaire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Lisse, 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Ferme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Oui: spontanée et à la palpation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mousse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RHJ, TVJ, </a:t>
                      </a:r>
                      <a:r>
                        <a:rPr lang="fr-FR" dirty="0" err="1"/>
                        <a:t>subictère</a:t>
                      </a:r>
                      <a:r>
                        <a:rPr lang="fr-FR" dirty="0"/>
                        <a:t>, signes d’IVD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complementaires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Rx</a:t>
                      </a:r>
                      <a:r>
                        <a:rPr lang="fr-FR" dirty="0"/>
                        <a:t> Thorax, </a:t>
                      </a:r>
                      <a:r>
                        <a:rPr lang="fr-FR" dirty="0" err="1"/>
                        <a:t>echocardio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Hépatomégalie </a:t>
            </a:r>
            <a:r>
              <a:rPr lang="fr-FR" dirty="0" err="1"/>
              <a:t>cholestatique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Lisse, 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Ferme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mousse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Sd</a:t>
                      </a:r>
                      <a:r>
                        <a:rPr lang="fr-FR" baseline="0" dirty="0"/>
                        <a:t> de </a:t>
                      </a:r>
                      <a:r>
                        <a:rPr lang="fr-FR" baseline="0" dirty="0" err="1"/>
                        <a:t>cholestase</a:t>
                      </a:r>
                      <a:r>
                        <a:rPr lang="fr-FR" dirty="0"/>
                        <a:t>, parfois grosse vésicule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complementaires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Bilan</a:t>
                      </a:r>
                      <a:r>
                        <a:rPr lang="fr-FR" baseline="0" dirty="0"/>
                        <a:t> biologique hépatique, </a:t>
                      </a:r>
                      <a:r>
                        <a:rPr lang="fr-FR" dirty="0"/>
                        <a:t>, </a:t>
                      </a:r>
                      <a:r>
                        <a:rPr lang="fr-FR" dirty="0" err="1"/>
                        <a:t>echographie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Hépatomégalie cirrhotique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 ou localisée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Irrégulière parsemée de nodules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tranchant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Signes</a:t>
                      </a:r>
                      <a:r>
                        <a:rPr lang="fr-FR" baseline="0" dirty="0"/>
                        <a:t> d’HTP</a:t>
                      </a:r>
                      <a:r>
                        <a:rPr lang="fr-FR" dirty="0"/>
                        <a:t>, signes d’IHC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complementaires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Bilan</a:t>
                      </a:r>
                      <a:r>
                        <a:rPr lang="fr-FR" baseline="0" dirty="0"/>
                        <a:t> biologique hépatique, </a:t>
                      </a:r>
                      <a:r>
                        <a:rPr lang="fr-FR" dirty="0" err="1"/>
                        <a:t>echographie</a:t>
                      </a:r>
                      <a:r>
                        <a:rPr lang="fr-FR" dirty="0"/>
                        <a:t>, Fibroscopie digestive.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Hépatomégalie tumorale</a:t>
            </a:r>
            <a:br>
              <a:rPr lang="fr-FR" dirty="0"/>
            </a:br>
            <a:r>
              <a:rPr lang="fr-FR" dirty="0"/>
              <a:t>tumeur bénigne; KHF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Localisée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Régulière</a:t>
                      </a:r>
                      <a:r>
                        <a:rPr lang="fr-FR" baseline="0" dirty="0"/>
                        <a:t> arrondie lisse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rénittente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absents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</a:t>
                      </a:r>
                      <a:r>
                        <a:rPr lang="fr-FR" baseline="0" dirty="0" err="1"/>
                        <a:t>complementaires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Echographie, </a:t>
                      </a:r>
                      <a:r>
                        <a:rPr lang="fr-FR" dirty="0" err="1"/>
                        <a:t>serologie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Hépatomégalie tumorale</a:t>
            </a:r>
            <a:br>
              <a:rPr lang="fr-FR" dirty="0"/>
            </a:br>
            <a:r>
              <a:rPr lang="fr-FR" dirty="0"/>
              <a:t>tumeur maligne: cancer primitif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 ou localisée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Dureté</a:t>
                      </a:r>
                      <a:r>
                        <a:rPr lang="fr-FR" baseline="0" dirty="0"/>
                        <a:t> pierreuse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Ascite,</a:t>
                      </a:r>
                      <a:r>
                        <a:rPr lang="fr-FR" baseline="0" dirty="0"/>
                        <a:t> ictère, AEG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complémentaires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Echographie, AFP,</a:t>
                      </a:r>
                      <a:r>
                        <a:rPr lang="fr-FR" baseline="0" dirty="0"/>
                        <a:t> sérologie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  <a:p>
            <a:r>
              <a:rPr lang="fr-FR" dirty="0"/>
              <a:t>Rappel anatomique</a:t>
            </a:r>
          </a:p>
          <a:p>
            <a:r>
              <a:rPr lang="fr-FR" dirty="0"/>
              <a:t>Examen clinique</a:t>
            </a:r>
          </a:p>
          <a:p>
            <a:r>
              <a:rPr lang="fr-FR" dirty="0"/>
              <a:t>Diagnostic positif</a:t>
            </a:r>
          </a:p>
          <a:p>
            <a:r>
              <a:rPr lang="fr-FR" dirty="0"/>
              <a:t>Diagnostic différentiel</a:t>
            </a:r>
          </a:p>
          <a:p>
            <a:r>
              <a:rPr lang="fr-FR" dirty="0"/>
              <a:t>Diagnostic étiologique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Hépatomégalie tumorale</a:t>
            </a:r>
            <a:br>
              <a:rPr lang="fr-FR" dirty="0"/>
            </a:br>
            <a:r>
              <a:rPr lang="fr-FR" dirty="0"/>
              <a:t>tumeur maligne: cancer secondaire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irrégulière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Ascite,</a:t>
                      </a:r>
                      <a:r>
                        <a:rPr lang="fr-FR" baseline="0" dirty="0"/>
                        <a:t> ictère, AEG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complémentaires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Echographie.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Hépatomégalie infectieuse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irrégulière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Fièvre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complémentaires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FNS, </a:t>
                      </a:r>
                      <a:r>
                        <a:rPr lang="fr-FR" dirty="0" err="1"/>
                        <a:t>serologie</a:t>
                      </a:r>
                      <a:r>
                        <a:rPr lang="fr-FR" dirty="0"/>
                        <a:t>, Echographie.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Hépatomégalie de surcharge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Globale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Surface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Lisse</a:t>
                      </a:r>
                      <a:r>
                        <a:rPr lang="fr-FR" baseline="0" dirty="0"/>
                        <a:t>, </a:t>
                      </a:r>
                      <a:r>
                        <a:rPr lang="fr-FR" dirty="0"/>
                        <a:t>régulière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Sensibilité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Mobilité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Bord inferieur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mousse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Signes accompagnateurs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Examens</a:t>
                      </a:r>
                      <a:r>
                        <a:rPr lang="fr-FR" baseline="0" dirty="0"/>
                        <a:t> complémentaires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PBF,</a:t>
                      </a:r>
                      <a:r>
                        <a:rPr lang="fr-FR" baseline="0" dirty="0"/>
                        <a:t> bilan biologique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Diagnostic étiologique</a:t>
            </a:r>
            <a:br>
              <a:rPr lang="fr-FR" dirty="0"/>
            </a:br>
            <a:r>
              <a:rPr lang="fr-FR" dirty="0"/>
              <a:t>Enquête étiologique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Interrogatoire,</a:t>
            </a:r>
          </a:p>
          <a:p>
            <a:endParaRPr lang="fr-FR" dirty="0"/>
          </a:p>
          <a:p>
            <a:r>
              <a:rPr lang="fr-FR" dirty="0"/>
              <a:t>Examen clinique:</a:t>
            </a:r>
          </a:p>
          <a:p>
            <a:pPr lvl="1"/>
            <a:r>
              <a:rPr lang="fr-FR" dirty="0"/>
              <a:t>Caractères de l’hépatomégalie</a:t>
            </a:r>
          </a:p>
          <a:p>
            <a:pPr lvl="1"/>
            <a:r>
              <a:rPr lang="fr-FR" dirty="0"/>
              <a:t>Signes accompagnateurs</a:t>
            </a:r>
          </a:p>
          <a:p>
            <a:pPr lvl="1">
              <a:buNone/>
            </a:pPr>
            <a:endParaRPr lang="fr-FR" dirty="0"/>
          </a:p>
          <a:p>
            <a:r>
              <a:rPr lang="fr-FR" dirty="0"/>
              <a:t>Examens complémentaires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Augmentation du volume du foie.</a:t>
            </a:r>
          </a:p>
          <a:p>
            <a:r>
              <a:rPr lang="fr-FR" dirty="0"/>
              <a:t>Hépatomégalie globale.</a:t>
            </a:r>
          </a:p>
          <a:p>
            <a:r>
              <a:rPr lang="fr-FR" dirty="0"/>
              <a:t>Hépatomégalie localisée.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anatomique</a:t>
            </a:r>
          </a:p>
        </p:txBody>
      </p:sp>
      <p:pic>
        <p:nvPicPr>
          <p:cNvPr id="4" name="Picture 4" descr="ffoi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9365" y="1785926"/>
            <a:ext cx="6000792" cy="4286280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Examen clinique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Percussion</a:t>
            </a:r>
          </a:p>
          <a:p>
            <a:r>
              <a:rPr lang="fr-FR" dirty="0"/>
              <a:t>Palpation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Percussion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Patient en décubitus dorsal.</a:t>
            </a:r>
          </a:p>
          <a:p>
            <a:r>
              <a:rPr lang="fr-FR" dirty="0"/>
              <a:t>De haut en bas: bord supérieur</a:t>
            </a:r>
          </a:p>
          <a:p>
            <a:r>
              <a:rPr lang="fr-FR" dirty="0"/>
              <a:t>De bas en haut: bord inferieur</a:t>
            </a:r>
          </a:p>
          <a:p>
            <a:endParaRPr lang="fr-FR" dirty="0"/>
          </a:p>
          <a:p>
            <a:r>
              <a:rPr lang="fr-FR" dirty="0"/>
              <a:t>Difficultés:</a:t>
            </a:r>
          </a:p>
          <a:p>
            <a:pPr lvl="1"/>
            <a:r>
              <a:rPr lang="fr-FR" dirty="0"/>
              <a:t>Distension colique,</a:t>
            </a:r>
          </a:p>
          <a:p>
            <a:pPr lvl="1"/>
            <a:r>
              <a:rPr lang="fr-FR" dirty="0"/>
              <a:t>Pneumopéritoine,</a:t>
            </a:r>
          </a:p>
          <a:p>
            <a:pPr lvl="1"/>
            <a:r>
              <a:rPr lang="fr-FR" dirty="0"/>
              <a:t>Pleurésie droite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Palpation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Détermine le bord inferieur du foie, précise ses caractères.</a:t>
            </a:r>
          </a:p>
          <a:p>
            <a:r>
              <a:rPr lang="fr-FR" dirty="0"/>
              <a:t>Palpation </a:t>
            </a:r>
            <a:r>
              <a:rPr lang="fr-FR" dirty="0" err="1"/>
              <a:t>unimanuelle</a:t>
            </a:r>
            <a:r>
              <a:rPr lang="fr-FR" dirty="0"/>
              <a:t>: Méthode de Chauffard</a:t>
            </a:r>
          </a:p>
          <a:p>
            <a:r>
              <a:rPr lang="fr-FR" dirty="0"/>
              <a:t>Palpation </a:t>
            </a:r>
            <a:r>
              <a:rPr lang="fr-FR" dirty="0" err="1"/>
              <a:t>bimanuelle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Méthode de Gilbert</a:t>
            </a:r>
          </a:p>
          <a:p>
            <a:pPr lvl="1"/>
            <a:r>
              <a:rPr lang="fr-FR" dirty="0"/>
              <a:t>Méthode de Mathieu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Palpation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Volume du foie: flèche hépatique (10 à 12 cm)</a:t>
            </a:r>
          </a:p>
          <a:p>
            <a:r>
              <a:rPr lang="fr-FR" dirty="0"/>
              <a:t>Le bord </a:t>
            </a:r>
            <a:r>
              <a:rPr lang="fr-FR" dirty="0" err="1"/>
              <a:t>inf</a:t>
            </a:r>
            <a:r>
              <a:rPr lang="fr-FR" dirty="0"/>
              <a:t> ne déborde pas le rebord costal,</a:t>
            </a:r>
          </a:p>
          <a:p>
            <a:r>
              <a:rPr lang="fr-FR" dirty="0"/>
              <a:t>Régulier, élastique, surface lisse, mousse, indolore, mobile avec les mouvements respiratoires.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Diagnostic positif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Hépatomégalie diffuse: </a:t>
            </a:r>
          </a:p>
          <a:p>
            <a:pPr lvl="1"/>
            <a:r>
              <a:rPr lang="fr-FR" dirty="0"/>
              <a:t>tuméfaction de l’hypochondre droit et de l’épigastre mobile avec la respiration, de situation antérieure, dont le bord inférieur est oblique en haut et en dedans.</a:t>
            </a:r>
          </a:p>
          <a:p>
            <a:pPr lvl="1"/>
            <a:r>
              <a:rPr lang="fr-FR" dirty="0"/>
              <a:t>Ascite: signe de </a:t>
            </a:r>
            <a:r>
              <a:rPr lang="fr-FR" dirty="0" err="1"/>
              <a:t>glacon</a:t>
            </a:r>
            <a:r>
              <a:rPr lang="fr-FR" dirty="0"/>
              <a:t>.</a:t>
            </a:r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585</Words>
  <Application>Microsoft Office PowerPoint</Application>
  <PresentationFormat>Affichage à l'écran (4:3)</PresentationFormat>
  <Paragraphs>217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Thème Office</vt:lpstr>
      <vt:lpstr>LES HEPATOMEGALIES</vt:lpstr>
      <vt:lpstr>Plan</vt:lpstr>
      <vt:lpstr>Définition</vt:lpstr>
      <vt:lpstr>Rappel anatomique</vt:lpstr>
      <vt:lpstr>Examen clinique</vt:lpstr>
      <vt:lpstr>Percussion</vt:lpstr>
      <vt:lpstr>Palpation</vt:lpstr>
      <vt:lpstr>Palpation</vt:lpstr>
      <vt:lpstr>Diagnostic positif </vt:lpstr>
      <vt:lpstr>Diagnostic positif </vt:lpstr>
      <vt:lpstr>Diagnostic différentiel</vt:lpstr>
      <vt:lpstr>Diagnostic differentiel</vt:lpstr>
      <vt:lpstr>Diagnostic différentiel</vt:lpstr>
      <vt:lpstr>Diagnostic étiologique Etiologies</vt:lpstr>
      <vt:lpstr>Hépatomégalie vasculaire</vt:lpstr>
      <vt:lpstr>Hépatomégalie cholestatique</vt:lpstr>
      <vt:lpstr>Hépatomégalie cirrhotique</vt:lpstr>
      <vt:lpstr>Hépatomégalie tumorale tumeur bénigne; KHF</vt:lpstr>
      <vt:lpstr>Hépatomégalie tumorale tumeur maligne: cancer primitif </vt:lpstr>
      <vt:lpstr>Hépatomégalie tumorale tumeur maligne: cancer secondaire </vt:lpstr>
      <vt:lpstr>Hépatomégalie infectieuse</vt:lpstr>
      <vt:lpstr>Hépatomégalie de surcharge</vt:lpstr>
      <vt:lpstr>Diagnostic étiologique Enquête étiologique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HEPATOMEGALIES</dc:title>
  <dc:creator>HP</dc:creator>
  <cp:lastModifiedBy>Happy</cp:lastModifiedBy>
  <cp:revision>21</cp:revision>
  <dcterms:created xsi:type="dcterms:W3CDTF">2012-02-27T10:33:04Z</dcterms:created>
  <dcterms:modified xsi:type="dcterms:W3CDTF">2020-08-31T19:19:31Z</dcterms:modified>
</cp:coreProperties>
</file>