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22" r:id="rId2"/>
    <p:sldId id="262" r:id="rId3"/>
    <p:sldId id="263" r:id="rId4"/>
    <p:sldId id="447" r:id="rId5"/>
    <p:sldId id="423" r:id="rId6"/>
    <p:sldId id="434" r:id="rId7"/>
    <p:sldId id="438" r:id="rId8"/>
    <p:sldId id="445" r:id="rId9"/>
    <p:sldId id="475" r:id="rId10"/>
    <p:sldId id="478" r:id="rId11"/>
    <p:sldId id="477" r:id="rId12"/>
    <p:sldId id="342" r:id="rId13"/>
    <p:sldId id="476" r:id="rId14"/>
    <p:sldId id="450" r:id="rId15"/>
    <p:sldId id="453" r:id="rId16"/>
    <p:sldId id="454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2" r:id="rId33"/>
    <p:sldId id="473" r:id="rId34"/>
    <p:sldId id="474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3F3"/>
    <a:srgbClr val="F9F8FA"/>
    <a:srgbClr val="F2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3" autoAdjust="0"/>
    <p:restoredTop sz="94660"/>
  </p:normalViewPr>
  <p:slideViewPr>
    <p:cSldViewPr>
      <p:cViewPr varScale="1">
        <p:scale>
          <a:sx n="55" d="100"/>
          <a:sy n="55" d="100"/>
        </p:scale>
        <p:origin x="42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CDF8D-D9F7-48B4-B81C-CD414FADDB93}" type="datetimeFigureOut">
              <a:rPr lang="fr-FR" smtClean="0"/>
              <a:pPr/>
              <a:t>03/01/2021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BB8D4-B607-45A6-80BD-F8CE41C9B6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2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03/01/2021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03/01/2021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03/01/2021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8CF2-39E0-4D5A-89F9-0A2A853542A4}" type="datetimeFigureOut">
              <a:rPr lang="fr-FR" smtClean="0"/>
              <a:pPr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1DD6F-544B-4DA0-A48C-D70976D6AA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5400" dirty="0" smtClean="0">
                <a:solidFill>
                  <a:srgbClr val="C00000"/>
                </a:solidFill>
              </a:rPr>
              <a:t>Régulation de la pression artérielle (PA)  </a:t>
            </a:r>
            <a:r>
              <a:rPr lang="fr-FR" sz="2700" dirty="0" smtClean="0">
                <a:solidFill>
                  <a:srgbClr val="C00000"/>
                </a:solidFill>
              </a:rPr>
              <a:t> </a:t>
            </a:r>
            <a:endParaRPr lang="fr-FR" sz="2700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defRPr/>
            </a:pPr>
            <a:endParaRPr lang="fr-FR" b="1" dirty="0" smtClean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dirty="0" smtClean="0">
                <a:solidFill>
                  <a:srgbClr val="002060"/>
                </a:solidFill>
              </a:rPr>
              <a:t>Cours de deuxième année des études médicales</a:t>
            </a:r>
          </a:p>
          <a:p>
            <a:pPr>
              <a:spcBef>
                <a:spcPct val="0"/>
              </a:spcBef>
              <a:defRPr/>
            </a:pPr>
            <a:r>
              <a:rPr lang="fr-FR" dirty="0" smtClean="0">
                <a:solidFill>
                  <a:srgbClr val="002060"/>
                </a:solidFill>
              </a:rPr>
              <a:t>Année Universitaire 2020-21   </a:t>
            </a:r>
          </a:p>
          <a:p>
            <a:pPr>
              <a:spcBef>
                <a:spcPct val="0"/>
              </a:spcBef>
              <a:defRPr/>
            </a:pPr>
            <a:endParaRPr lang="fr-FR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FR" dirty="0" smtClean="0">
                <a:solidFill>
                  <a:srgbClr val="002060"/>
                </a:solidFill>
              </a:rPr>
              <a:t>Présentation : Dr. S. Ferhi </a:t>
            </a:r>
          </a:p>
          <a:p>
            <a:pPr>
              <a:spcBef>
                <a:spcPct val="0"/>
              </a:spcBef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138499"/>
            <a:ext cx="9144000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Université Batna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Faculté de Médecine de Batna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Département de Médecine                                                                                   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016" y="72008"/>
            <a:ext cx="8892480" cy="65973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2.  Etude de la PA  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2.4.  Déterminants de la PA   </a:t>
            </a:r>
            <a:endParaRPr lang="fr-FR" sz="31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609" y="1628800"/>
            <a:ext cx="4474839" cy="49685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3456384" cy="5112568"/>
          </a:xfrm>
          <a:ln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fr-FR" sz="3100" dirty="0" smtClean="0"/>
              <a:t>La </a:t>
            </a:r>
            <a:r>
              <a:rPr lang="fr-FR" sz="3100" dirty="0" smtClean="0">
                <a:solidFill>
                  <a:srgbClr val="0070C0"/>
                </a:solidFill>
              </a:rPr>
              <a:t>PA</a:t>
            </a:r>
            <a:r>
              <a:rPr lang="fr-FR" sz="3100" dirty="0" smtClean="0"/>
              <a:t> est liée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/>
              <a:t>1. Au</a:t>
            </a:r>
            <a:r>
              <a:rPr lang="fr-FR" sz="3100" dirty="0" smtClean="0">
                <a:solidFill>
                  <a:srgbClr val="0070C0"/>
                </a:solidFill>
              </a:rPr>
              <a:t> débit cardiaque, </a:t>
            </a:r>
            <a:r>
              <a:rPr lang="fr-FR" sz="3100" dirty="0" err="1" smtClean="0">
                <a:solidFill>
                  <a:srgbClr val="0070C0"/>
                </a:solidFill>
              </a:rPr>
              <a:t>Qc</a:t>
            </a:r>
            <a:r>
              <a:rPr lang="fr-FR" sz="3100" dirty="0" smtClean="0">
                <a:solidFill>
                  <a:srgbClr val="0070C0"/>
                </a:solidFill>
              </a:rPr>
              <a:t> (</a:t>
            </a:r>
            <a:r>
              <a:rPr lang="fr-FR" sz="3100" i="1" dirty="0" smtClean="0">
                <a:solidFill>
                  <a:srgbClr val="0070C0"/>
                </a:solidFill>
              </a:rPr>
              <a:t>facteur du  contenu Artériel).</a:t>
            </a:r>
            <a:endParaRPr lang="fr-FR" sz="31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/>
              <a:t>2. Aux </a:t>
            </a:r>
            <a:r>
              <a:rPr lang="fr-FR" sz="3100" i="1" dirty="0" smtClean="0">
                <a:solidFill>
                  <a:srgbClr val="0070C0"/>
                </a:solidFill>
              </a:rPr>
              <a:t>résistances à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i="1" dirty="0" smtClean="0">
                <a:solidFill>
                  <a:srgbClr val="0070C0"/>
                </a:solidFill>
              </a:rPr>
              <a:t>l’écoulement du sang</a:t>
            </a:r>
            <a:r>
              <a:rPr lang="fr-FR" sz="3100" dirty="0" smtClean="0">
                <a:solidFill>
                  <a:srgbClr val="0070C0"/>
                </a:solidFill>
              </a:rPr>
              <a:t>, R (</a:t>
            </a:r>
            <a:r>
              <a:rPr lang="fr-FR" sz="3100" i="1" dirty="0" smtClean="0">
                <a:solidFill>
                  <a:srgbClr val="0070C0"/>
                </a:solidFill>
              </a:rPr>
              <a:t>facteur </a:t>
            </a:r>
            <a:r>
              <a:rPr lang="fr-FR" sz="3100" i="1" dirty="0">
                <a:solidFill>
                  <a:srgbClr val="0070C0"/>
                </a:solidFill>
              </a:rPr>
              <a:t>du </a:t>
            </a:r>
            <a:r>
              <a:rPr lang="fr-FR" sz="3100" i="1" dirty="0" smtClean="0">
                <a:solidFill>
                  <a:srgbClr val="0070C0"/>
                </a:solidFill>
              </a:rPr>
              <a:t>contenant artériel);</a:t>
            </a:r>
            <a:endParaRPr lang="fr-FR" sz="3100" dirty="0" smtClean="0"/>
          </a:p>
          <a:p>
            <a:pPr>
              <a:lnSpc>
                <a:spcPct val="120000"/>
              </a:lnSpc>
            </a:pPr>
            <a:r>
              <a:rPr lang="fr-FR" sz="3100" dirty="0" smtClean="0"/>
              <a:t>selon l’équation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b="1" dirty="0" smtClean="0">
                <a:solidFill>
                  <a:srgbClr val="0070C0"/>
                </a:solidFill>
              </a:rPr>
              <a:t>        </a:t>
            </a:r>
            <a:r>
              <a:rPr lang="fr-FR" sz="4000" dirty="0" smtClean="0">
                <a:solidFill>
                  <a:srgbClr val="0070C0"/>
                </a:solidFill>
              </a:rPr>
              <a:t>PA = </a:t>
            </a:r>
            <a:r>
              <a:rPr lang="fr-FR" sz="4000" dirty="0" err="1" smtClean="0">
                <a:solidFill>
                  <a:srgbClr val="0070C0"/>
                </a:solidFill>
              </a:rPr>
              <a:t>Qc</a:t>
            </a:r>
            <a:r>
              <a:rPr lang="fr-FR" sz="4000" dirty="0" smtClean="0">
                <a:solidFill>
                  <a:srgbClr val="0070C0"/>
                </a:solidFill>
              </a:rPr>
              <a:t> x R</a:t>
            </a:r>
            <a:endParaRPr lang="fr-FR" sz="4000" dirty="0" smtClean="0"/>
          </a:p>
          <a:p>
            <a:pPr marL="0" indent="0">
              <a:lnSpc>
                <a:spcPct val="120000"/>
              </a:lnSpc>
              <a:buNone/>
            </a:pPr>
            <a:endParaRPr lang="fr-FR" sz="29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2.  Etude de la PA 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2.4.  Déterminants de la PA   </a:t>
            </a:r>
            <a:endParaRPr lang="fr-FR" sz="31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168352" cy="49685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4752528" cy="4968552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400" dirty="0" smtClean="0"/>
              <a:t>Le </a:t>
            </a:r>
            <a:r>
              <a:rPr lang="fr-FR" sz="2400" dirty="0" err="1" smtClean="0">
                <a:solidFill>
                  <a:srgbClr val="0070C0"/>
                </a:solidFill>
              </a:rPr>
              <a:t>Qc</a:t>
            </a:r>
            <a:r>
              <a:rPr lang="fr-FR" sz="2400" dirty="0" smtClean="0"/>
              <a:t> est lié à </a:t>
            </a:r>
            <a:r>
              <a:rPr lang="fr-FR" sz="2400" i="1" dirty="0" smtClean="0">
                <a:solidFill>
                  <a:srgbClr val="0070C0"/>
                </a:solidFill>
              </a:rPr>
              <a:t>l’activité du cœur</a:t>
            </a:r>
            <a:r>
              <a:rPr lang="fr-FR" sz="24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(</a:t>
            </a:r>
            <a:r>
              <a:rPr lang="fr-FR" sz="2400" b="1" i="1" dirty="0" smtClean="0">
                <a:solidFill>
                  <a:srgbClr val="0070C0"/>
                </a:solidFill>
              </a:rPr>
              <a:t>VES</a:t>
            </a:r>
            <a:r>
              <a:rPr lang="fr-FR" sz="2400" i="1" dirty="0" smtClean="0">
                <a:solidFill>
                  <a:srgbClr val="0070C0"/>
                </a:solidFill>
              </a:rPr>
              <a:t> x </a:t>
            </a:r>
            <a:r>
              <a:rPr lang="fr-FR" sz="2400" b="1" i="1" dirty="0" err="1" smtClean="0">
                <a:solidFill>
                  <a:srgbClr val="0070C0"/>
                </a:solidFill>
              </a:rPr>
              <a:t>Fc</a:t>
            </a:r>
            <a:r>
              <a:rPr lang="fr-FR" sz="2400" i="1" dirty="0" smtClean="0">
                <a:solidFill>
                  <a:srgbClr val="0070C0"/>
                </a:solidFill>
              </a:rPr>
              <a:t>)  </a:t>
            </a:r>
            <a:r>
              <a:rPr lang="fr-FR" sz="2400" dirty="0" smtClean="0"/>
              <a:t>et  secondairement au </a:t>
            </a:r>
            <a:r>
              <a:rPr lang="fr-FR" sz="2400" i="1" dirty="0" smtClean="0">
                <a:solidFill>
                  <a:srgbClr val="0070C0"/>
                </a:solidFill>
              </a:rPr>
              <a:t>volume sanguin total (</a:t>
            </a:r>
            <a:r>
              <a:rPr lang="fr-FR" sz="2400" b="1" i="1" dirty="0" smtClean="0">
                <a:solidFill>
                  <a:srgbClr val="0070C0"/>
                </a:solidFill>
              </a:rPr>
              <a:t>Volémie</a:t>
            </a:r>
            <a:r>
              <a:rPr lang="fr-FR" sz="2400" i="1" dirty="0" smtClean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R,</a:t>
            </a:r>
            <a:r>
              <a:rPr lang="fr-FR" sz="2400" dirty="0" smtClean="0"/>
              <a:t> sont liées aux caractères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/>
              <a:t>vasculaires du </a:t>
            </a:r>
            <a:r>
              <a:rPr lang="fr-FR" sz="2400" dirty="0" err="1" smtClean="0"/>
              <a:t>raiseau</a:t>
            </a:r>
            <a:r>
              <a:rPr lang="fr-FR" sz="2400" dirty="0" smtClean="0"/>
              <a:t> artériel :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(</a:t>
            </a:r>
            <a:r>
              <a:rPr lang="fr-FR" sz="2400" b="1" i="1" dirty="0" smtClean="0">
                <a:solidFill>
                  <a:srgbClr val="0070C0"/>
                </a:solidFill>
              </a:rPr>
              <a:t>L</a:t>
            </a:r>
            <a:r>
              <a:rPr lang="fr-FR" sz="2400" i="1" dirty="0" smtClean="0">
                <a:solidFill>
                  <a:srgbClr val="0070C0"/>
                </a:solidFill>
              </a:rPr>
              <a:t> : longueur </a:t>
            </a:r>
            <a:r>
              <a:rPr lang="fr-FR" sz="2400" dirty="0" smtClean="0"/>
              <a:t>et </a:t>
            </a:r>
            <a:r>
              <a:rPr lang="fr-FR" sz="2400" b="1" i="1" dirty="0" smtClean="0">
                <a:solidFill>
                  <a:srgbClr val="0070C0"/>
                </a:solidFill>
              </a:rPr>
              <a:t>r</a:t>
            </a:r>
            <a:r>
              <a:rPr lang="fr-FR" sz="2400" i="1" dirty="0" smtClean="0">
                <a:solidFill>
                  <a:srgbClr val="0070C0"/>
                </a:solidFill>
              </a:rPr>
              <a:t> : rayon vasculaire)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/>
              <a:t>et </a:t>
            </a:r>
            <a:r>
              <a:rPr lang="fr-FR" sz="2400" dirty="0"/>
              <a:t>à</a:t>
            </a:r>
            <a:r>
              <a:rPr lang="fr-FR" sz="2400" dirty="0" smtClean="0"/>
              <a:t> la </a:t>
            </a:r>
            <a:r>
              <a:rPr lang="fr-FR" sz="2400" i="1" dirty="0" smtClean="0">
                <a:solidFill>
                  <a:srgbClr val="0070C0"/>
                </a:solidFill>
              </a:rPr>
              <a:t>viscosité du sang (</a:t>
            </a:r>
            <a:r>
              <a:rPr lang="fr-FR" sz="2400" b="1" i="1" dirty="0" smtClean="0">
                <a:solidFill>
                  <a:srgbClr val="0070C0"/>
                </a:solidFill>
              </a:rPr>
              <a:t>µ</a:t>
            </a:r>
            <a:r>
              <a:rPr lang="fr-FR" sz="2400" i="1" dirty="0" smtClean="0">
                <a:solidFill>
                  <a:srgbClr val="0070C0"/>
                </a:solidFill>
              </a:rPr>
              <a:t>)</a:t>
            </a:r>
            <a:r>
              <a:rPr lang="fr-FR" sz="2400" dirty="0" smtClean="0">
                <a:solidFill>
                  <a:srgbClr val="0070C0"/>
                </a:solidFill>
              </a:rPr>
              <a:t>.</a:t>
            </a:r>
            <a:r>
              <a:rPr lang="fr-FR" sz="2400" dirty="0"/>
              <a:t> </a:t>
            </a:r>
            <a:endParaRPr lang="fr-FR" sz="2400" dirty="0" smtClean="0"/>
          </a:p>
          <a:p>
            <a:pPr>
              <a:lnSpc>
                <a:spcPct val="120000"/>
              </a:lnSpc>
            </a:pPr>
            <a:r>
              <a:rPr lang="fr-FR" sz="2400" dirty="0" smtClean="0"/>
              <a:t>L’équation final s’écrit ainsi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      </a:t>
            </a:r>
            <a:r>
              <a:rPr lang="fr-FR" sz="2800" b="1" dirty="0" smtClean="0">
                <a:solidFill>
                  <a:srgbClr val="0070C0"/>
                </a:solidFill>
              </a:rPr>
              <a:t>PA =  </a:t>
            </a:r>
            <a:r>
              <a:rPr lang="fr-FR" sz="2800" b="1" dirty="0" err="1">
                <a:solidFill>
                  <a:srgbClr val="0070C0"/>
                </a:solidFill>
              </a:rPr>
              <a:t>Fc</a:t>
            </a:r>
            <a:r>
              <a:rPr lang="fr-FR" sz="2800" b="1" dirty="0">
                <a:solidFill>
                  <a:srgbClr val="0070C0"/>
                </a:solidFill>
              </a:rPr>
              <a:t>  ×  VES  x   8µL/πr</a:t>
            </a:r>
            <a:r>
              <a:rPr lang="fr-FR" sz="2800" b="1" baseline="30000" dirty="0">
                <a:solidFill>
                  <a:srgbClr val="0070C0"/>
                </a:solidFill>
              </a:rPr>
              <a:t>4</a:t>
            </a:r>
            <a:r>
              <a:rPr lang="fr-FR" sz="2800" b="1" dirty="0" smtClean="0">
                <a:solidFill>
                  <a:srgbClr val="0070C0"/>
                </a:solidFill>
              </a:rPr>
              <a:t> </a:t>
            </a:r>
            <a:r>
              <a:rPr lang="fr-FR" sz="2800" dirty="0" smtClean="0">
                <a:solidFill>
                  <a:srgbClr val="0070C0"/>
                </a:solidFill>
              </a:rPr>
              <a:t>       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584" y="5733256"/>
            <a:ext cx="4032448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6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2.  Etude de la PA 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2.4.  Déterminants de la PA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16224"/>
            <a:ext cx="8229600" cy="41490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3000" dirty="0" smtClean="0"/>
              <a:t>Le </a:t>
            </a:r>
            <a:r>
              <a:rPr lang="fr-FR" sz="3000" i="1" dirty="0" smtClean="0">
                <a:solidFill>
                  <a:srgbClr val="0070C0"/>
                </a:solidFill>
              </a:rPr>
              <a:t>VES</a:t>
            </a:r>
            <a:r>
              <a:rPr lang="fr-FR" sz="3000" dirty="0" smtClean="0"/>
              <a:t>, la </a:t>
            </a:r>
            <a:r>
              <a:rPr lang="fr-FR" sz="3000" i="1" dirty="0" err="1" smtClean="0">
                <a:solidFill>
                  <a:srgbClr val="0070C0"/>
                </a:solidFill>
              </a:rPr>
              <a:t>Fc</a:t>
            </a:r>
            <a:r>
              <a:rPr lang="fr-FR" sz="3000" dirty="0" smtClean="0"/>
              <a:t> , la </a:t>
            </a:r>
            <a:r>
              <a:rPr lang="fr-FR" sz="3000" i="1" dirty="0" smtClean="0">
                <a:solidFill>
                  <a:srgbClr val="0070C0"/>
                </a:solidFill>
              </a:rPr>
              <a:t>volémie</a:t>
            </a:r>
            <a:r>
              <a:rPr lang="fr-FR" sz="3000" dirty="0"/>
              <a:t> </a:t>
            </a:r>
            <a:r>
              <a:rPr lang="fr-FR" sz="3000" dirty="0" smtClean="0"/>
              <a:t>et</a:t>
            </a:r>
            <a:r>
              <a:rPr lang="fr-FR" sz="3000" dirty="0" smtClean="0">
                <a:solidFill>
                  <a:srgbClr val="0070C0"/>
                </a:solidFill>
              </a:rPr>
              <a:t> r,</a:t>
            </a:r>
            <a:r>
              <a:rPr lang="fr-FR" sz="3000" dirty="0" smtClean="0"/>
              <a:t> constituent les </a:t>
            </a:r>
          </a:p>
          <a:p>
            <a:pPr>
              <a:buNone/>
            </a:pPr>
            <a:r>
              <a:rPr lang="fr-FR" sz="3000" i="1" dirty="0" smtClean="0">
                <a:solidFill>
                  <a:srgbClr val="0070C0"/>
                </a:solidFill>
              </a:rPr>
              <a:t>déterminants physiologiques modifiables de la PA</a:t>
            </a:r>
            <a:r>
              <a:rPr lang="fr-FR" sz="3000" dirty="0" smtClean="0"/>
              <a:t>.</a:t>
            </a:r>
          </a:p>
          <a:p>
            <a:pPr>
              <a:buNone/>
            </a:pPr>
            <a:endParaRPr lang="fr-FR" sz="3000" dirty="0" smtClean="0"/>
          </a:p>
          <a:p>
            <a:r>
              <a:rPr lang="fr-FR" sz="3000" i="1" dirty="0" smtClean="0">
                <a:solidFill>
                  <a:srgbClr val="0070C0"/>
                </a:solidFill>
              </a:rPr>
              <a:t>Toute augmentation de la PA </a:t>
            </a:r>
            <a:r>
              <a:rPr lang="fr-FR" sz="3000" dirty="0" smtClean="0"/>
              <a:t>non justifiée par </a:t>
            </a:r>
          </a:p>
          <a:p>
            <a:pPr marL="0" indent="0">
              <a:buNone/>
            </a:pPr>
            <a:r>
              <a:rPr lang="fr-FR" sz="3000" dirty="0" smtClean="0"/>
              <a:t>une augmentation du besoin en oxygène déclenche </a:t>
            </a:r>
          </a:p>
          <a:p>
            <a:pPr>
              <a:buNone/>
            </a:pPr>
            <a:r>
              <a:rPr lang="fr-FR" sz="3000" dirty="0" smtClean="0"/>
              <a:t>rapidement des </a:t>
            </a:r>
            <a:r>
              <a:rPr lang="fr-FR" sz="3000" i="1" dirty="0" smtClean="0">
                <a:solidFill>
                  <a:srgbClr val="0070C0"/>
                </a:solidFill>
              </a:rPr>
              <a:t>mécanismes de régulation agissant </a:t>
            </a:r>
          </a:p>
          <a:p>
            <a:pPr>
              <a:buNone/>
            </a:pPr>
            <a:r>
              <a:rPr lang="fr-FR" sz="3000" i="1" dirty="0" smtClean="0">
                <a:solidFill>
                  <a:srgbClr val="0070C0"/>
                </a:solidFill>
              </a:rPr>
              <a:t>sur ses déterminants modifiables.</a:t>
            </a:r>
          </a:p>
          <a:p>
            <a:endParaRPr lang="fr-FR" dirty="0" smtClean="0">
              <a:solidFill>
                <a:srgbClr val="C0000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Plan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714603"/>
          </a:xfrm>
        </p:spPr>
        <p:txBody>
          <a:bodyPr/>
          <a:lstStyle/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 </a:t>
            </a:r>
            <a:r>
              <a:rPr lang="fr-FR" sz="3000" dirty="0" smtClean="0"/>
              <a:t> Mécanismes régulateurs de la PA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3.1.  </a:t>
            </a:r>
            <a:r>
              <a:rPr lang="fr-FR" sz="3000" dirty="0" smtClean="0"/>
              <a:t>Mécanismes nerveux 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3.2.  </a:t>
            </a:r>
            <a:r>
              <a:rPr lang="fr-FR" sz="3000" dirty="0" smtClean="0"/>
              <a:t>Mécanismes hormonaux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3.3.  </a:t>
            </a:r>
            <a:r>
              <a:rPr lang="fr-FR" sz="3000" dirty="0" smtClean="0"/>
              <a:t>Mécanismes passifs</a:t>
            </a:r>
          </a:p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  3.3. </a:t>
            </a:r>
            <a:r>
              <a:rPr lang="fr-FR" sz="3000" dirty="0" smtClean="0"/>
              <a:t> Classification des mécanismes régulateurs</a:t>
            </a:r>
          </a:p>
          <a:p>
            <a:pPr>
              <a:buNone/>
            </a:pPr>
            <a:r>
              <a:rPr lang="fr-FR" sz="3000" dirty="0">
                <a:solidFill>
                  <a:srgbClr val="C00000"/>
                </a:solidFill>
              </a:rPr>
              <a:t>4</a:t>
            </a:r>
            <a:r>
              <a:rPr lang="fr-FR" sz="3000" dirty="0" smtClean="0">
                <a:solidFill>
                  <a:srgbClr val="C00000"/>
                </a:solidFill>
              </a:rPr>
              <a:t>.  </a:t>
            </a:r>
            <a:r>
              <a:rPr lang="fr-FR" sz="3000" dirty="0" smtClean="0"/>
              <a:t>Médicaments </a:t>
            </a:r>
            <a:r>
              <a:rPr lang="fr-FR" sz="3000" dirty="0" smtClean="0"/>
              <a:t>antihypertenseurs </a:t>
            </a:r>
            <a:r>
              <a:rPr lang="fr-FR" sz="2400" dirty="0" smtClean="0"/>
              <a:t>(d’action     </a:t>
            </a:r>
          </a:p>
          <a:p>
            <a:pPr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</a:t>
            </a:r>
            <a:r>
              <a:rPr lang="fr-FR" sz="2400" dirty="0" smtClean="0"/>
              <a:t>périphérique)</a:t>
            </a:r>
            <a:endParaRPr lang="fr-FR" sz="2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7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 Mécanismes régulateurs de la PA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3.1.  Mécanismes nerveux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544526" cy="5174035"/>
          </a:xfrm>
        </p:spPr>
        <p:txBody>
          <a:bodyPr/>
          <a:lstStyle/>
          <a:p>
            <a:pPr lvl="0">
              <a:buNone/>
            </a:pPr>
            <a:r>
              <a:rPr lang="fr-FR" dirty="0" smtClean="0"/>
              <a:t>  </a:t>
            </a:r>
          </a:p>
          <a:p>
            <a:pPr lvl="0"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3.1.1.</a:t>
            </a:r>
            <a:r>
              <a:rPr lang="fr-FR" sz="3000" dirty="0" smtClean="0"/>
              <a:t>  Reflexe des barorécepteurs  </a:t>
            </a:r>
            <a:r>
              <a:rPr lang="fr-FR" sz="3000" dirty="0" smtClean="0">
                <a:solidFill>
                  <a:srgbClr val="C00000"/>
                </a:solidFill>
              </a:rPr>
              <a:t>+++</a:t>
            </a:r>
          </a:p>
          <a:p>
            <a:pPr lvl="0"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3.1.2.</a:t>
            </a:r>
            <a:r>
              <a:rPr lang="fr-FR" sz="3000" dirty="0" smtClean="0"/>
              <a:t>  Reflexe des chémorécepteurs périphériques</a:t>
            </a:r>
          </a:p>
          <a:p>
            <a:pPr lvl="0"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3.2.3.</a:t>
            </a:r>
            <a:r>
              <a:rPr lang="fr-FR" sz="3000" dirty="0" smtClean="0"/>
              <a:t>  Reflexe ischémique central </a:t>
            </a:r>
          </a:p>
          <a:p>
            <a:pPr lvl="0">
              <a:buNone/>
            </a:pPr>
            <a:endParaRPr lang="fr-FR" dirty="0" smtClean="0"/>
          </a:p>
          <a:p>
            <a:endParaRPr lang="fr-FR" dirty="0" smtClean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21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704856" cy="892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5701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Reflexe des barorécepteurs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Localisation des barorécepteurs et voies afférentes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755576" y="1916832"/>
            <a:ext cx="4104456" cy="720080"/>
          </a:xfrm>
          <a:prstGeom prst="rect">
            <a:avLst/>
          </a:prstGeom>
          <a:solidFill>
            <a:srgbClr val="F9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7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5652120" cy="48245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15701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Reflexe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Mode de fonctionnement des barorécepteurs</a:t>
            </a: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1916832"/>
            <a:ext cx="3024336" cy="482453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100" dirty="0" smtClean="0"/>
              <a:t>Les barorécepteurs </a:t>
            </a:r>
          </a:p>
          <a:p>
            <a:pPr marL="0" indent="0">
              <a:buNone/>
            </a:pPr>
            <a:r>
              <a:rPr lang="fr-FR" sz="5100" dirty="0" smtClean="0"/>
              <a:t>sont des </a:t>
            </a:r>
            <a:r>
              <a:rPr lang="fr-FR" sz="5100" i="1" dirty="0" smtClean="0">
                <a:solidFill>
                  <a:srgbClr val="0070C0"/>
                </a:solidFill>
              </a:rPr>
              <a:t>mécano- </a:t>
            </a:r>
          </a:p>
          <a:p>
            <a:pPr marL="0" indent="0">
              <a:buNone/>
            </a:pPr>
            <a:r>
              <a:rPr lang="fr-FR" sz="5100" i="1" dirty="0" smtClean="0">
                <a:solidFill>
                  <a:srgbClr val="0070C0"/>
                </a:solidFill>
              </a:rPr>
              <a:t>récepteurs</a:t>
            </a:r>
            <a:r>
              <a:rPr lang="fr-FR" sz="5100" dirty="0" smtClean="0"/>
              <a:t>, capables </a:t>
            </a:r>
          </a:p>
          <a:p>
            <a:pPr marL="0" indent="0">
              <a:buNone/>
            </a:pPr>
            <a:r>
              <a:rPr lang="fr-FR" sz="5100" dirty="0" smtClean="0"/>
              <a:t>de transformer la </a:t>
            </a:r>
          </a:p>
          <a:p>
            <a:pPr marL="0" indent="0">
              <a:buNone/>
            </a:pPr>
            <a:r>
              <a:rPr lang="fr-FR" sz="5100" dirty="0" smtClean="0"/>
              <a:t>distension pariétale </a:t>
            </a:r>
          </a:p>
          <a:p>
            <a:pPr marL="0" indent="0">
              <a:buNone/>
            </a:pPr>
            <a:r>
              <a:rPr lang="fr-FR" sz="5100" dirty="0" smtClean="0"/>
              <a:t>vasculaire en une </a:t>
            </a:r>
          </a:p>
          <a:p>
            <a:pPr marL="0" indent="0">
              <a:buNone/>
            </a:pPr>
            <a:r>
              <a:rPr lang="fr-FR" sz="5100" i="1" dirty="0" smtClean="0">
                <a:solidFill>
                  <a:srgbClr val="0070C0"/>
                </a:solidFill>
              </a:rPr>
              <a:t>fréquence de décharge </a:t>
            </a:r>
          </a:p>
          <a:p>
            <a:pPr marL="0" indent="0">
              <a:buNone/>
            </a:pPr>
            <a:r>
              <a:rPr lang="fr-FR" sz="5100" dirty="0" smtClean="0"/>
              <a:t>de potentiel nerveux </a:t>
            </a:r>
          </a:p>
          <a:p>
            <a:pPr marL="0" indent="0">
              <a:buNone/>
            </a:pPr>
            <a:r>
              <a:rPr lang="fr-FR" sz="5100" dirty="0" smtClean="0"/>
              <a:t>sensitif.</a:t>
            </a:r>
            <a:r>
              <a:rPr lang="fr-FR" sz="5100" dirty="0" smtClean="0">
                <a:solidFill>
                  <a:srgbClr val="C00000"/>
                </a:solidFill>
              </a:rPr>
              <a:t>  </a:t>
            </a:r>
          </a:p>
          <a:p>
            <a:r>
              <a:rPr lang="fr-FR" sz="5100" dirty="0" smtClean="0"/>
              <a:t>Le déchargement </a:t>
            </a:r>
          </a:p>
          <a:p>
            <a:pPr marL="0" indent="0">
              <a:buNone/>
            </a:pPr>
            <a:r>
              <a:rPr lang="fr-FR" sz="5100" dirty="0" smtClean="0"/>
              <a:t>débute pour une PA </a:t>
            </a:r>
          </a:p>
          <a:p>
            <a:pPr marL="0" indent="0">
              <a:buNone/>
            </a:pPr>
            <a:r>
              <a:rPr lang="fr-FR" sz="5100" dirty="0" smtClean="0"/>
              <a:t>de </a:t>
            </a:r>
            <a:r>
              <a:rPr lang="fr-FR" sz="5100" dirty="0" smtClean="0">
                <a:solidFill>
                  <a:srgbClr val="C00000"/>
                </a:solidFill>
              </a:rPr>
              <a:t>50 mm Hg </a:t>
            </a:r>
            <a:r>
              <a:rPr lang="fr-FR" sz="5100" dirty="0" smtClean="0"/>
              <a:t>et il est </a:t>
            </a:r>
          </a:p>
          <a:p>
            <a:pPr marL="0" indent="0">
              <a:buNone/>
            </a:pPr>
            <a:r>
              <a:rPr lang="fr-FR" sz="5100" dirty="0" smtClean="0"/>
              <a:t>maximal à </a:t>
            </a:r>
            <a:r>
              <a:rPr lang="fr-FR" sz="5100" dirty="0" smtClean="0">
                <a:solidFill>
                  <a:srgbClr val="C00000"/>
                </a:solidFill>
              </a:rPr>
              <a:t>180 mmHg. </a:t>
            </a:r>
            <a:r>
              <a:rPr lang="fr-FR" dirty="0" smtClean="0"/>
              <a:t>                                                                            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61" y="-3771800"/>
            <a:ext cx="8578611" cy="103691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1861" y="0"/>
            <a:ext cx="8722628" cy="17008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Reflexe des barorécepteurs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Centres, voies efférentes et effecteurs</a:t>
            </a: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13869" y="1844824"/>
            <a:ext cx="3250019" cy="1080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8000" dirty="0" smtClean="0"/>
              <a:t>Les centres sont le </a:t>
            </a:r>
            <a:r>
              <a:rPr lang="fr-FR" sz="8000" i="1" dirty="0" smtClean="0">
                <a:solidFill>
                  <a:srgbClr val="0070C0"/>
                </a:solidFill>
              </a:rPr>
              <a:t>noyau du tractus solitaire (NTS), noyau ambigu (NAM), formation réticulée bulbaire (FRB)</a:t>
            </a:r>
          </a:p>
          <a:p>
            <a:pPr marL="0" indent="0">
              <a:buNone/>
            </a:pPr>
            <a:endParaRPr lang="fr-FR" sz="96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884368" y="4248472"/>
            <a:ext cx="1152128" cy="25649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9512" y="1700808"/>
            <a:ext cx="1800200" cy="172819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Reflexe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Mode de fonctionnement des barorécepteurs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331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812360" y="4248472"/>
            <a:ext cx="1152128" cy="25649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1700808"/>
            <a:ext cx="1800200" cy="172819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Reflexe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Mode de fonctionnement des barorécepteurs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11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Plan 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1.  </a:t>
            </a:r>
            <a:r>
              <a:rPr lang="fr-FR" dirty="0" smtClean="0"/>
              <a:t>Introduction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1.1.  </a:t>
            </a:r>
            <a:r>
              <a:rPr lang="fr-FR" dirty="0"/>
              <a:t>D</a:t>
            </a:r>
            <a:r>
              <a:rPr lang="fr-FR" dirty="0" smtClean="0"/>
              <a:t>éfinition et importance de la PA</a:t>
            </a:r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1.2.  </a:t>
            </a:r>
            <a:r>
              <a:rPr lang="fr-FR" dirty="0"/>
              <a:t>Caractères du réseau artériel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1.3.  </a:t>
            </a:r>
            <a:r>
              <a:rPr lang="fr-FR" dirty="0" smtClean="0"/>
              <a:t>Rôle </a:t>
            </a:r>
            <a:r>
              <a:rPr lang="fr-FR" dirty="0"/>
              <a:t>des artères dans la restitution de la 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pression</a:t>
            </a: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1.4.  </a:t>
            </a:r>
            <a:r>
              <a:rPr lang="fr-FR" dirty="0" smtClean="0"/>
              <a:t>Rôle </a:t>
            </a:r>
            <a:r>
              <a:rPr lang="fr-FR" dirty="0"/>
              <a:t>des artérioles dans la régulation </a:t>
            </a:r>
            <a:r>
              <a:rPr lang="fr-FR" dirty="0" smtClean="0"/>
              <a:t>du </a:t>
            </a:r>
            <a:r>
              <a:rPr lang="fr-FR" dirty="0" smtClean="0"/>
              <a:t>débit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</a:t>
            </a:r>
            <a:r>
              <a:rPr lang="fr-FR" dirty="0" smtClean="0"/>
              <a:t>régional 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C00000"/>
                </a:solidFill>
              </a:rPr>
              <a:t>2. </a:t>
            </a:r>
            <a:r>
              <a:rPr lang="fr-FR" dirty="0" smtClean="0"/>
              <a:t> Etude de la PA</a:t>
            </a:r>
          </a:p>
          <a:p>
            <a:pPr>
              <a:buNone/>
            </a:pPr>
            <a:r>
              <a:rPr lang="fr-FR" dirty="0" smtClean="0"/>
              <a:t>  </a:t>
            </a:r>
            <a:r>
              <a:rPr lang="fr-FR" dirty="0" smtClean="0">
                <a:solidFill>
                  <a:srgbClr val="C00000"/>
                </a:solidFill>
              </a:rPr>
              <a:t>2.1.  </a:t>
            </a:r>
            <a:r>
              <a:rPr lang="fr-FR" dirty="0" smtClean="0"/>
              <a:t>Valeurs de la PA</a:t>
            </a:r>
          </a:p>
          <a:p>
            <a:pPr>
              <a:buNone/>
            </a:pPr>
            <a:r>
              <a:rPr lang="fr-FR" dirty="0" smtClean="0"/>
              <a:t>  </a:t>
            </a:r>
            <a:r>
              <a:rPr lang="fr-FR" dirty="0" smtClean="0">
                <a:solidFill>
                  <a:srgbClr val="C00000"/>
                </a:solidFill>
              </a:rPr>
              <a:t>2.4.  </a:t>
            </a:r>
            <a:r>
              <a:rPr lang="fr-FR" dirty="0" smtClean="0"/>
              <a:t>Déterminants de la PA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208" y="1916832"/>
            <a:ext cx="8858280" cy="4896544"/>
          </a:xfrm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sz="3000" dirty="0" smtClean="0"/>
              <a:t>Les chémorécepteurs périphériques présentent les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mêmes localisations</a:t>
            </a:r>
            <a:r>
              <a:rPr lang="fr-FR" sz="3000" dirty="0"/>
              <a:t> </a:t>
            </a:r>
            <a:r>
              <a:rPr lang="fr-FR" sz="3000" dirty="0" smtClean="0"/>
              <a:t>et les </a:t>
            </a:r>
            <a:r>
              <a:rPr lang="fr-FR" sz="3000" i="1" dirty="0" smtClean="0">
                <a:solidFill>
                  <a:srgbClr val="0070C0"/>
                </a:solidFill>
              </a:rPr>
              <a:t>mêmes </a:t>
            </a:r>
            <a:r>
              <a:rPr lang="fr-FR" sz="3000" i="1" dirty="0">
                <a:solidFill>
                  <a:srgbClr val="0070C0"/>
                </a:solidFill>
              </a:rPr>
              <a:t>voies afférentes </a:t>
            </a:r>
            <a:r>
              <a:rPr lang="fr-FR" sz="3000" dirty="0" smtClean="0"/>
              <a:t>que les </a:t>
            </a:r>
          </a:p>
          <a:p>
            <a:pPr marL="0" indent="0">
              <a:buNone/>
            </a:pPr>
            <a:r>
              <a:rPr lang="fr-FR" sz="3000" dirty="0" smtClean="0"/>
              <a:t>    barorécepteurs.  </a:t>
            </a:r>
          </a:p>
          <a:p>
            <a:r>
              <a:rPr lang="fr-FR" sz="3000" dirty="0" smtClean="0"/>
              <a:t>Les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centres sont bulbaires</a:t>
            </a:r>
            <a:r>
              <a:rPr lang="fr-FR" sz="3000" dirty="0" smtClean="0"/>
              <a:t>, de nature </a:t>
            </a:r>
            <a:r>
              <a:rPr lang="fr-FR" sz="3000" i="1" dirty="0" smtClean="0">
                <a:solidFill>
                  <a:srgbClr val="0070C0"/>
                </a:solidFill>
              </a:rPr>
              <a:t>cardiaque</a:t>
            </a:r>
            <a:r>
              <a:rPr lang="fr-FR" sz="3000" dirty="0" smtClean="0"/>
              <a:t> et </a:t>
            </a:r>
          </a:p>
          <a:p>
            <a:pPr marL="0" indent="0">
              <a:buNone/>
            </a:pPr>
            <a:r>
              <a:rPr lang="fr-FR" sz="3000" dirty="0"/>
              <a:t> </a:t>
            </a:r>
            <a:r>
              <a:rPr lang="fr-FR" sz="3000" dirty="0" smtClean="0"/>
              <a:t>    </a:t>
            </a:r>
            <a:r>
              <a:rPr lang="fr-FR" sz="3000" i="1" dirty="0" smtClean="0">
                <a:solidFill>
                  <a:srgbClr val="0070C0"/>
                </a:solidFill>
              </a:rPr>
              <a:t>respiratoire</a:t>
            </a:r>
            <a:r>
              <a:rPr lang="fr-FR" sz="3000" dirty="0" smtClean="0"/>
              <a:t>.  </a:t>
            </a:r>
          </a:p>
          <a:p>
            <a:r>
              <a:rPr lang="fr-FR" sz="3000" dirty="0" smtClean="0"/>
              <a:t>Les </a:t>
            </a:r>
            <a:r>
              <a:rPr lang="fr-FR" sz="3000" dirty="0" err="1" smtClean="0"/>
              <a:t>stimulis</a:t>
            </a:r>
            <a:r>
              <a:rPr lang="fr-FR" sz="3000" dirty="0" smtClean="0"/>
              <a:t> sont essentiellement la </a:t>
            </a:r>
            <a:r>
              <a:rPr lang="fr-FR" sz="3000" i="1" dirty="0" smtClean="0">
                <a:solidFill>
                  <a:srgbClr val="0070C0"/>
                </a:solidFill>
              </a:rPr>
              <a:t>diminution de la </a:t>
            </a:r>
          </a:p>
          <a:p>
            <a:pPr marL="0" indent="0">
              <a:buNone/>
            </a:pPr>
            <a:r>
              <a:rPr lang="fr-FR" sz="3000" i="1" dirty="0" smtClean="0">
                <a:solidFill>
                  <a:srgbClr val="0070C0"/>
                </a:solidFill>
              </a:rPr>
              <a:t>     PaO</a:t>
            </a:r>
            <a:r>
              <a:rPr lang="fr-FR" sz="3000" i="1" baseline="-25000" dirty="0" smtClean="0">
                <a:solidFill>
                  <a:srgbClr val="0070C0"/>
                </a:solidFill>
              </a:rPr>
              <a:t>2</a:t>
            </a:r>
            <a:r>
              <a:rPr lang="fr-FR" sz="3000" dirty="0" smtClean="0">
                <a:solidFill>
                  <a:srgbClr val="0070C0"/>
                </a:solidFill>
              </a:rPr>
              <a:t>,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dirty="0" smtClean="0"/>
              <a:t>secondairement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l’augmentation de la PaCO</a:t>
            </a:r>
            <a:r>
              <a:rPr lang="fr-FR" sz="3000" i="1" baseline="-25000" dirty="0" smtClean="0">
                <a:solidFill>
                  <a:srgbClr val="0070C0"/>
                </a:solidFill>
              </a:rPr>
              <a:t>2</a:t>
            </a:r>
            <a:r>
              <a:rPr lang="fr-FR" sz="3000" i="1" dirty="0" smtClean="0">
                <a:solidFill>
                  <a:srgbClr val="0070C0"/>
                </a:solidFill>
              </a:rPr>
              <a:t> et la </a:t>
            </a:r>
          </a:p>
          <a:p>
            <a:pPr marL="0" indent="0">
              <a:buNone/>
            </a:pPr>
            <a:r>
              <a:rPr lang="fr-FR" sz="3000" i="1" dirty="0" smtClean="0">
                <a:solidFill>
                  <a:srgbClr val="0070C0"/>
                </a:solidFill>
              </a:rPr>
              <a:t>     diminution du PH. </a:t>
            </a:r>
          </a:p>
          <a:p>
            <a:r>
              <a:rPr lang="fr-FR" sz="3000" dirty="0" smtClean="0"/>
              <a:t>Le déchargement débute pour un </a:t>
            </a:r>
            <a:r>
              <a:rPr lang="fr-FR" sz="3000" i="1" dirty="0" smtClean="0">
                <a:solidFill>
                  <a:srgbClr val="0070C0"/>
                </a:solidFill>
              </a:rPr>
              <a:t>abaissement de la PA au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dessous de </a:t>
            </a:r>
            <a:r>
              <a:rPr lang="fr-FR" sz="3000" dirty="0" smtClean="0">
                <a:solidFill>
                  <a:srgbClr val="C00000"/>
                </a:solidFill>
              </a:rPr>
              <a:t>100 mmHg </a:t>
            </a:r>
            <a:r>
              <a:rPr lang="fr-FR" sz="3000" dirty="0" smtClean="0"/>
              <a:t>et s’étale à </a:t>
            </a:r>
            <a:r>
              <a:rPr lang="fr-FR" sz="3000" dirty="0" smtClean="0">
                <a:solidFill>
                  <a:srgbClr val="C00000"/>
                </a:solidFill>
              </a:rPr>
              <a:t>25 mmHg.  </a:t>
            </a:r>
          </a:p>
          <a:p>
            <a:r>
              <a:rPr lang="fr-FR" sz="3000" dirty="0" smtClean="0"/>
              <a:t>L’effet est une </a:t>
            </a:r>
            <a:r>
              <a:rPr lang="fr-FR" sz="3000" i="1" dirty="0" smtClean="0">
                <a:solidFill>
                  <a:srgbClr val="0070C0"/>
                </a:solidFill>
              </a:rPr>
              <a:t>augmentation du débit cardiaque et du débit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ventilatoire.</a:t>
            </a:r>
          </a:p>
          <a:p>
            <a:pPr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6208" y="188640"/>
            <a:ext cx="8858280" cy="15701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  Mécanismes nerveux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3.1.2. Reflexe des chémorécepteurs périphériques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737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47453"/>
            <a:ext cx="8568952" cy="286977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/>
              <a:t>Le déchargement débute pour une </a:t>
            </a:r>
            <a:r>
              <a:rPr lang="fr-FR" sz="2800" dirty="0" smtClean="0">
                <a:solidFill>
                  <a:srgbClr val="C00000"/>
                </a:solidFill>
              </a:rPr>
              <a:t>PA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&lt; 40 mm Hg </a:t>
            </a:r>
            <a:endParaRPr lang="fr-FR" sz="2800" dirty="0" smtClean="0"/>
          </a:p>
          <a:p>
            <a:r>
              <a:rPr lang="fr-FR" sz="2800" dirty="0" smtClean="0"/>
              <a:t>L’effet est un </a:t>
            </a:r>
            <a:r>
              <a:rPr lang="fr-FR" sz="2800" i="1" dirty="0" smtClean="0">
                <a:solidFill>
                  <a:srgbClr val="0070C0"/>
                </a:solidFill>
              </a:rPr>
              <a:t>renforcement intense de l’action du sympathique. </a:t>
            </a:r>
          </a:p>
          <a:p>
            <a:r>
              <a:rPr lang="fr-FR" sz="2800" dirty="0" smtClean="0"/>
              <a:t>C’est un mécanisme de lutte de dernier recours </a:t>
            </a:r>
            <a:r>
              <a:rPr lang="fr-FR" sz="2800" dirty="0" smtClean="0"/>
              <a:t>contre  </a:t>
            </a:r>
            <a:r>
              <a:rPr lang="fr-FR" sz="2800" dirty="0" smtClean="0"/>
              <a:t>les </a:t>
            </a:r>
            <a:r>
              <a:rPr lang="fr-FR" sz="2800" i="1" dirty="0" smtClean="0">
                <a:solidFill>
                  <a:srgbClr val="0070C0"/>
                </a:solidFill>
              </a:rPr>
              <a:t>conséquences métaboliques de la baisse importante de la PA.   </a:t>
            </a:r>
            <a:endParaRPr lang="fr-FR" sz="2800" i="1" dirty="0">
              <a:solidFill>
                <a:srgbClr val="0070C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49817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  Mécanismes nerveux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3.1.3. Reflexe ischémique central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635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3.2.  Mécanismes hormonaux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719461"/>
            <a:ext cx="8229600" cy="3229819"/>
          </a:xfrm>
        </p:spPr>
        <p:txBody>
          <a:bodyPr/>
          <a:lstStyle/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3.2.1. </a:t>
            </a:r>
            <a:r>
              <a:rPr lang="fr-FR" sz="3000" dirty="0" smtClean="0"/>
              <a:t> Rénine-angiotensine-aldostérone (RAA</a:t>
            </a:r>
            <a:r>
              <a:rPr lang="fr-FR" sz="3000" dirty="0" smtClean="0"/>
              <a:t>) </a:t>
            </a:r>
            <a:r>
              <a:rPr lang="fr-FR" sz="3000" dirty="0" smtClean="0">
                <a:solidFill>
                  <a:srgbClr val="C00000"/>
                </a:solidFill>
              </a:rPr>
              <a:t>+++</a:t>
            </a:r>
            <a:endParaRPr lang="fr-FR" sz="3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3.2.2.  </a:t>
            </a:r>
            <a:r>
              <a:rPr lang="fr-FR" sz="3000" dirty="0" smtClean="0"/>
              <a:t>Antidiurétique hormone (ADH ou </a:t>
            </a:r>
          </a:p>
          <a:p>
            <a:pPr>
              <a:buNone/>
            </a:pPr>
            <a:r>
              <a:rPr lang="fr-FR" sz="3000" dirty="0"/>
              <a:t> </a:t>
            </a:r>
            <a:r>
              <a:rPr lang="fr-FR" sz="3000" dirty="0" smtClean="0"/>
              <a:t>            vasopressine)</a:t>
            </a:r>
          </a:p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3.2.3.  </a:t>
            </a:r>
            <a:r>
              <a:rPr lang="fr-FR" sz="3000" dirty="0" smtClean="0"/>
              <a:t>Atrial </a:t>
            </a:r>
            <a:r>
              <a:rPr lang="fr-FR" sz="3000" dirty="0" err="1" smtClean="0"/>
              <a:t>natriurétique</a:t>
            </a:r>
            <a:r>
              <a:rPr lang="fr-FR" sz="3000" dirty="0" smtClean="0"/>
              <a:t> factor (ANF)</a:t>
            </a:r>
          </a:p>
          <a:p>
            <a:pPr>
              <a:buNone/>
            </a:pPr>
            <a:r>
              <a:rPr lang="fr-FR" baseline="30000" dirty="0" smtClean="0"/>
              <a:t>	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496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3.2.  Mécanismes hormonaux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3.2.1.  Rénine-angiotensine-aldostérone (RAA)</a:t>
            </a:r>
            <a:r>
              <a:rPr lang="fr-FR" sz="3100" dirty="0" smtClean="0"/>
              <a:t/>
            </a:r>
            <a:br>
              <a:rPr lang="fr-FR" sz="3100" dirty="0" smtClean="0"/>
            </a:b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060848"/>
            <a:ext cx="8686800" cy="4581128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pPr>
              <a:lnSpc>
                <a:spcPct val="120000"/>
              </a:lnSpc>
            </a:pPr>
            <a:r>
              <a:rPr lang="fr-FR" sz="3300" i="1" dirty="0" smtClean="0">
                <a:solidFill>
                  <a:srgbClr val="C00000"/>
                </a:solidFill>
              </a:rPr>
              <a:t>L’étalement dans le temps de la baisse de la PA </a:t>
            </a:r>
            <a:r>
              <a:rPr lang="fr-FR" sz="3300" dirty="0" smtClean="0"/>
              <a:t>malgré l’action des barorécepteurs entraine une </a:t>
            </a:r>
            <a:r>
              <a:rPr lang="fr-FR" sz="3300" i="1" dirty="0" smtClean="0">
                <a:solidFill>
                  <a:srgbClr val="0070C0"/>
                </a:solidFill>
              </a:rPr>
              <a:t>baisse de la pression de perfusion rénale </a:t>
            </a:r>
            <a:r>
              <a:rPr lang="fr-FR" sz="3300" dirty="0" smtClean="0"/>
              <a:t>et une </a:t>
            </a:r>
            <a:r>
              <a:rPr lang="fr-FR" sz="3300" i="1" dirty="0" smtClean="0">
                <a:solidFill>
                  <a:srgbClr val="0070C0"/>
                </a:solidFill>
              </a:rPr>
              <a:t>baisse du débit sanguin rénale</a:t>
            </a:r>
            <a:r>
              <a:rPr lang="fr-FR" sz="3300" dirty="0">
                <a:solidFill>
                  <a:srgbClr val="C00000"/>
                </a:solidFill>
              </a:rPr>
              <a:t>.</a:t>
            </a:r>
            <a:r>
              <a:rPr lang="fr-FR" sz="3300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fr-FR" sz="3300" dirty="0" smtClean="0"/>
              <a:t>Le rein </a:t>
            </a:r>
            <a:r>
              <a:rPr lang="fr-FR" sz="3300" dirty="0" smtClean="0"/>
              <a:t>répond à cette baisse par </a:t>
            </a:r>
            <a:r>
              <a:rPr lang="fr-FR" sz="3300" dirty="0" smtClean="0"/>
              <a:t>la sécrétion d’une</a:t>
            </a:r>
            <a:r>
              <a:rPr lang="fr-FR" sz="3300" dirty="0" smtClean="0">
                <a:solidFill>
                  <a:srgbClr val="C00000"/>
                </a:solidFill>
              </a:rPr>
              <a:t> </a:t>
            </a:r>
            <a:r>
              <a:rPr lang="fr-FR" sz="3300" dirty="0" smtClean="0"/>
              <a:t>enzyme protéolytique, appelée</a:t>
            </a:r>
            <a:r>
              <a:rPr lang="fr-FR" sz="3300" dirty="0" smtClean="0">
                <a:solidFill>
                  <a:srgbClr val="C00000"/>
                </a:solidFill>
              </a:rPr>
              <a:t> : </a:t>
            </a:r>
            <a:r>
              <a:rPr lang="fr-FR" sz="3300" i="1" dirty="0" smtClean="0">
                <a:solidFill>
                  <a:srgbClr val="0070C0"/>
                </a:solidFill>
              </a:rPr>
              <a:t>rénine</a:t>
            </a:r>
            <a:r>
              <a:rPr lang="fr-FR" sz="3300" dirty="0" smtClean="0">
                <a:solidFill>
                  <a:srgbClr val="C00000"/>
                </a:solidFill>
              </a:rPr>
              <a:t>, </a:t>
            </a:r>
            <a:r>
              <a:rPr lang="fr-FR" sz="3300" dirty="0" smtClean="0"/>
              <a:t>par </a:t>
            </a:r>
            <a:r>
              <a:rPr lang="fr-FR" sz="3300" i="1" dirty="0" smtClean="0">
                <a:solidFill>
                  <a:srgbClr val="0070C0"/>
                </a:solidFill>
              </a:rPr>
              <a:t>l’Appareil Juxta Glomérulaire (AJG).</a:t>
            </a:r>
          </a:p>
        </p:txBody>
      </p:sp>
    </p:spTree>
    <p:extLst>
      <p:ext uri="{BB962C8B-B14F-4D97-AF65-F5344CB8AC3E}">
        <p14:creationId xmlns:p14="http://schemas.microsoft.com/office/powerpoint/2010/main" val="32212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6" y="1622720"/>
            <a:ext cx="8786842" cy="9007079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L’appareil juxta-glomérulaire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2" name="Rectangle 1"/>
          <p:cNvSpPr/>
          <p:nvPr/>
        </p:nvSpPr>
        <p:spPr>
          <a:xfrm>
            <a:off x="277688" y="1988840"/>
            <a:ext cx="8686800" cy="4680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07704" y="5517232"/>
            <a:ext cx="129614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851920" y="6021288"/>
            <a:ext cx="2808311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6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757321"/>
            <a:ext cx="3862264" cy="1319751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fr-FR" sz="2400" dirty="0"/>
              <a:t>C</a:t>
            </a:r>
            <a:r>
              <a:rPr lang="fr-FR" sz="2400" dirty="0" smtClean="0"/>
              <a:t>onstituée </a:t>
            </a:r>
            <a:r>
              <a:rPr lang="fr-FR" sz="2400" dirty="0" smtClean="0"/>
              <a:t>de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cellules de la paroi du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tube distal (</a:t>
            </a:r>
            <a:r>
              <a:rPr lang="fr-FR" sz="2400" i="1" dirty="0" smtClean="0">
                <a:solidFill>
                  <a:srgbClr val="0070C0"/>
                </a:solidFill>
              </a:rPr>
              <a:t>macula </a:t>
            </a:r>
            <a:r>
              <a:rPr lang="fr-FR" sz="2400" i="1" dirty="0" smtClean="0">
                <a:solidFill>
                  <a:srgbClr val="0070C0"/>
                </a:solidFill>
              </a:rPr>
              <a:t>dansa)</a:t>
            </a:r>
            <a:r>
              <a:rPr lang="fr-FR" sz="2400" b="1" i="1" dirty="0" smtClean="0"/>
              <a:t>… . </a:t>
            </a:r>
            <a:endParaRPr lang="fr-FR" sz="2400" i="1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Les </a:t>
            </a:r>
            <a:r>
              <a:rPr lang="fr-FR" sz="3100" dirty="0" err="1" smtClean="0">
                <a:solidFill>
                  <a:srgbClr val="C00000"/>
                </a:solidFill>
              </a:rPr>
              <a:t>stimulis</a:t>
            </a:r>
            <a:r>
              <a:rPr lang="fr-FR" sz="3100" dirty="0" smtClean="0">
                <a:solidFill>
                  <a:srgbClr val="C00000"/>
                </a:solidFill>
              </a:rPr>
              <a:t> de la sécrétion de la rénine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26768" y="4633647"/>
            <a:ext cx="4337720" cy="196370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Le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déchargement </a:t>
            </a:r>
          </a:p>
          <a:p>
            <a:pPr marL="0" indent="0">
              <a:buNone/>
            </a:pPr>
            <a:r>
              <a:rPr lang="fr-FR" sz="2400" dirty="0" smtClean="0"/>
              <a:t>débute pour une </a:t>
            </a:r>
            <a:r>
              <a:rPr lang="fr-FR" sz="2400" i="1" dirty="0" smtClean="0">
                <a:solidFill>
                  <a:srgbClr val="0070C0"/>
                </a:solidFill>
              </a:rPr>
              <a:t>baisse de la </a:t>
            </a:r>
          </a:p>
          <a:p>
            <a:pPr marL="0" indent="0"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pression </a:t>
            </a:r>
            <a:r>
              <a:rPr lang="fr-FR" sz="2400" i="1" dirty="0" smtClean="0">
                <a:solidFill>
                  <a:srgbClr val="0070C0"/>
                </a:solidFill>
              </a:rPr>
              <a:t>de </a:t>
            </a:r>
            <a:r>
              <a:rPr lang="fr-FR" sz="2400" i="1" dirty="0" smtClean="0">
                <a:solidFill>
                  <a:srgbClr val="0070C0"/>
                </a:solidFill>
              </a:rPr>
              <a:t>perfusion </a:t>
            </a:r>
            <a:r>
              <a:rPr lang="fr-FR" sz="2400" i="1" dirty="0" smtClean="0">
                <a:solidFill>
                  <a:srgbClr val="0070C0"/>
                </a:solidFill>
              </a:rPr>
              <a:t>rénale </a:t>
            </a:r>
            <a:endParaRPr lang="fr-FR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&lt;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100 </a:t>
            </a:r>
            <a:r>
              <a:rPr lang="fr-FR" sz="2400" dirty="0" smtClean="0">
                <a:solidFill>
                  <a:srgbClr val="C00000"/>
                </a:solidFill>
              </a:rPr>
              <a:t>mmHg</a:t>
            </a:r>
            <a:r>
              <a:rPr lang="fr-FR" sz="2400" dirty="0" smtClean="0"/>
              <a:t>. </a:t>
            </a:r>
          </a:p>
          <a:p>
            <a:endParaRPr lang="fr-FR" sz="2600" dirty="0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26768" y="2708920"/>
            <a:ext cx="4337720" cy="18527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Constituée de barorécepteurs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au niveau de l’artériole afférente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situés prés du glomérule </a:t>
            </a:r>
            <a:r>
              <a:rPr lang="fr-FR" sz="2400" i="1" dirty="0" smtClean="0">
                <a:solidFill>
                  <a:srgbClr val="0070C0"/>
                </a:solidFill>
              </a:rPr>
              <a:t>(cellules </a:t>
            </a:r>
          </a:p>
          <a:p>
            <a:pPr marL="0" indent="0"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juxta glomérulaires).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04831" y="4221089"/>
            <a:ext cx="3835121" cy="240986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100" dirty="0"/>
              <a:t>S</a:t>
            </a:r>
            <a:r>
              <a:rPr lang="fr-FR" sz="3100" dirty="0" smtClean="0"/>
              <a:t>ensibles à la </a:t>
            </a:r>
            <a:r>
              <a:rPr lang="fr-FR" sz="3100" dirty="0" smtClean="0"/>
              <a:t>diminution </a:t>
            </a:r>
          </a:p>
          <a:p>
            <a:pPr marL="0" indent="0">
              <a:buNone/>
            </a:pPr>
            <a:r>
              <a:rPr lang="fr-FR" sz="3100" dirty="0" smtClean="0"/>
              <a:t>de la quantité de </a:t>
            </a:r>
            <a:r>
              <a:rPr lang="fr-FR" sz="3100" dirty="0" smtClean="0"/>
              <a:t>sel </a:t>
            </a:r>
            <a:endParaRPr lang="fr-FR" sz="3100" dirty="0" smtClean="0"/>
          </a:p>
          <a:p>
            <a:pPr marL="0" indent="0">
              <a:buNone/>
            </a:pPr>
            <a:r>
              <a:rPr lang="fr-FR" sz="3100" dirty="0" smtClean="0"/>
              <a:t>apportée </a:t>
            </a:r>
            <a:r>
              <a:rPr lang="fr-FR" sz="3100" dirty="0" smtClean="0"/>
              <a:t>aux </a:t>
            </a:r>
            <a:r>
              <a:rPr lang="fr-FR" sz="3100" dirty="0" smtClean="0"/>
              <a:t>reins</a:t>
            </a:r>
            <a:r>
              <a:rPr lang="fr-FR" sz="3100" dirty="0" smtClean="0"/>
              <a:t>, plus </a:t>
            </a:r>
            <a:endParaRPr lang="fr-FR" sz="3100" dirty="0" smtClean="0"/>
          </a:p>
          <a:p>
            <a:pPr marL="0" indent="0">
              <a:buNone/>
            </a:pPr>
            <a:r>
              <a:rPr lang="fr-FR" sz="3100" dirty="0" smtClean="0"/>
              <a:t>précisément </a:t>
            </a:r>
            <a:r>
              <a:rPr lang="fr-FR" sz="3100" dirty="0" smtClean="0"/>
              <a:t>à </a:t>
            </a:r>
            <a:r>
              <a:rPr lang="fr-FR" sz="3100" dirty="0" smtClean="0"/>
              <a:t>la </a:t>
            </a:r>
            <a:r>
              <a:rPr lang="fr-FR" sz="3100" i="1" dirty="0" smtClean="0">
                <a:solidFill>
                  <a:srgbClr val="0070C0"/>
                </a:solidFill>
              </a:rPr>
              <a:t>baisse de la</a:t>
            </a:r>
          </a:p>
          <a:p>
            <a:pPr marL="0" indent="0">
              <a:buNone/>
            </a:pPr>
            <a:r>
              <a:rPr lang="fr-FR" sz="3100" i="1" dirty="0" smtClean="0">
                <a:solidFill>
                  <a:srgbClr val="0070C0"/>
                </a:solidFill>
              </a:rPr>
              <a:t>concentration </a:t>
            </a:r>
            <a:r>
              <a:rPr lang="fr-FR" sz="3100" i="1" dirty="0" smtClean="0">
                <a:solidFill>
                  <a:srgbClr val="0070C0"/>
                </a:solidFill>
              </a:rPr>
              <a:t>du Na</a:t>
            </a:r>
            <a:r>
              <a:rPr lang="fr-FR" sz="3100" i="1" baseline="30000" dirty="0" smtClean="0">
                <a:solidFill>
                  <a:srgbClr val="0070C0"/>
                </a:solidFill>
              </a:rPr>
              <a:t>+ </a:t>
            </a:r>
            <a:r>
              <a:rPr lang="fr-FR" sz="3100" dirty="0" smtClean="0"/>
              <a:t>dans </a:t>
            </a:r>
          </a:p>
          <a:p>
            <a:pPr marL="0" indent="0">
              <a:buNone/>
            </a:pPr>
            <a:r>
              <a:rPr lang="fr-FR" sz="3100" dirty="0" smtClean="0"/>
              <a:t>l’urine </a:t>
            </a:r>
            <a:r>
              <a:rPr lang="fr-FR" sz="3100" dirty="0" smtClean="0"/>
              <a:t>primitif.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986708" y="1916832"/>
            <a:ext cx="1449388" cy="61206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>
                <a:solidFill>
                  <a:srgbClr val="0070C0"/>
                </a:solidFill>
              </a:rPr>
              <a:t>AJG</a:t>
            </a:r>
            <a:endParaRPr lang="fr-FR" i="1" dirty="0">
              <a:solidFill>
                <a:srgbClr val="0070C0"/>
              </a:solidFill>
            </a:endParaRPr>
          </a:p>
        </p:txBody>
      </p:sp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2123728" y="2222867"/>
            <a:ext cx="1862980" cy="534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8" idx="3"/>
            <a:endCxn id="6" idx="0"/>
          </p:cNvCxnSpPr>
          <p:nvPr/>
        </p:nvCxnSpPr>
        <p:spPr>
          <a:xfrm>
            <a:off x="5436096" y="2222867"/>
            <a:ext cx="1359532" cy="48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19556"/>
            <a:ext cx="6696744" cy="542586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843808" y="6011996"/>
            <a:ext cx="122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Volémie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771800" y="6021288"/>
            <a:ext cx="0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9552" y="2924944"/>
            <a:ext cx="71788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Foie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221088"/>
            <a:ext cx="125374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Poumon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6136" y="2348880"/>
            <a:ext cx="7492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Rein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Effet </a:t>
            </a:r>
            <a:r>
              <a:rPr lang="fr-FR" sz="3100" dirty="0" smtClean="0">
                <a:solidFill>
                  <a:srgbClr val="C00000"/>
                </a:solidFill>
              </a:rPr>
              <a:t>de la </a:t>
            </a:r>
            <a:r>
              <a:rPr lang="fr-FR" sz="3100" dirty="0" smtClean="0">
                <a:solidFill>
                  <a:srgbClr val="C00000"/>
                </a:solidFill>
              </a:rPr>
              <a:t>rénine et de l’angiotensine II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cxnSp>
        <p:nvCxnSpPr>
          <p:cNvPr id="3" name="Connecteur droit avec flèche 2"/>
          <p:cNvCxnSpPr/>
          <p:nvPr/>
        </p:nvCxnSpPr>
        <p:spPr>
          <a:xfrm flipH="1" flipV="1">
            <a:off x="5536040" y="2996953"/>
            <a:ext cx="1340216" cy="15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545380" y="4682753"/>
            <a:ext cx="330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876256" y="3155777"/>
            <a:ext cx="0" cy="152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37757" y="2924944"/>
            <a:ext cx="165438" cy="1736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9772" y="944724"/>
            <a:ext cx="5544616" cy="7344816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Effet vasculaire et non vasculaire de </a:t>
            </a:r>
            <a:r>
              <a:rPr lang="fr-FR" sz="3100" dirty="0" smtClean="0">
                <a:solidFill>
                  <a:srgbClr val="C00000"/>
                </a:solidFill>
              </a:rPr>
              <a:t>l’Angiotensine II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604448" y="4437112"/>
            <a:ext cx="216024" cy="504056"/>
          </a:xfrm>
          <a:prstGeom prst="rect">
            <a:avLst/>
          </a:prstGeom>
          <a:solidFill>
            <a:srgbClr val="FBF3F3"/>
          </a:solidFill>
          <a:ln>
            <a:solidFill>
              <a:srgbClr val="FB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876256" y="1916832"/>
            <a:ext cx="2088232" cy="792088"/>
          </a:xfrm>
          <a:prstGeom prst="rect">
            <a:avLst/>
          </a:prstGeom>
          <a:solidFill>
            <a:srgbClr val="FBF3F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Persistance de la baisse de la PA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5724128" y="2276872"/>
            <a:ext cx="1152128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7688" y="1916832"/>
            <a:ext cx="8686800" cy="48245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1784365" y="2276872"/>
            <a:ext cx="1995547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8973" y="2322862"/>
            <a:ext cx="1414557" cy="962121"/>
          </a:xfrm>
          <a:prstGeom prst="rect">
            <a:avLst/>
          </a:prstGeom>
          <a:solidFill>
            <a:srgbClr val="FBF3F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Aldostérone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ADH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Rénine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872" y="2647453"/>
            <a:ext cx="8229600" cy="3373835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fr-FR" sz="3000" i="1" dirty="0" smtClean="0">
                <a:solidFill>
                  <a:srgbClr val="C00000"/>
                </a:solidFill>
              </a:rPr>
              <a:t>L</a:t>
            </a:r>
            <a:r>
              <a:rPr lang="fr-FR" sz="3000" i="1" dirty="0" smtClean="0">
                <a:solidFill>
                  <a:srgbClr val="C00000"/>
                </a:solidFill>
              </a:rPr>
              <a:t>a </a:t>
            </a:r>
            <a:r>
              <a:rPr lang="fr-FR" sz="3000" i="1" dirty="0" smtClean="0">
                <a:solidFill>
                  <a:srgbClr val="C00000"/>
                </a:solidFill>
              </a:rPr>
              <a:t>persistance de la diminution de la </a:t>
            </a:r>
            <a:r>
              <a:rPr lang="fr-FR" sz="3000" i="1" dirty="0" smtClean="0">
                <a:solidFill>
                  <a:srgbClr val="C00000"/>
                </a:solidFill>
              </a:rPr>
              <a:t>PA</a:t>
            </a:r>
            <a:r>
              <a:rPr lang="fr-FR" sz="3000" i="1" dirty="0">
                <a:solidFill>
                  <a:srgbClr val="C00000"/>
                </a:solidFill>
              </a:rPr>
              <a:t> </a:t>
            </a:r>
            <a:r>
              <a:rPr lang="fr-FR" sz="3000" dirty="0" smtClean="0"/>
              <a:t>entraine </a:t>
            </a:r>
          </a:p>
          <a:p>
            <a:pPr marL="0" indent="0">
              <a:buNone/>
            </a:pPr>
            <a:r>
              <a:rPr lang="fr-FR" sz="3000" dirty="0"/>
              <a:t> </a:t>
            </a:r>
            <a:r>
              <a:rPr lang="fr-FR" sz="3000" dirty="0" smtClean="0"/>
              <a:t>   la sécrétion </a:t>
            </a:r>
            <a:r>
              <a:rPr lang="fr-FR" sz="3000" dirty="0"/>
              <a:t>de </a:t>
            </a:r>
            <a:r>
              <a:rPr lang="fr-FR" sz="3000" i="1" dirty="0">
                <a:solidFill>
                  <a:srgbClr val="0070C0"/>
                </a:solidFill>
              </a:rPr>
              <a:t>l’ADH</a:t>
            </a:r>
            <a:r>
              <a:rPr lang="fr-FR" sz="3000" dirty="0"/>
              <a:t> par la posthypophyse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endParaRPr lang="fr-FR" sz="3000" dirty="0" smtClean="0">
              <a:solidFill>
                <a:srgbClr val="C00000"/>
              </a:solidFill>
            </a:endParaRPr>
          </a:p>
          <a:p>
            <a:r>
              <a:rPr lang="fr-FR" sz="3000" dirty="0" smtClean="0"/>
              <a:t>Elle est secrétée aussi sous l’effet de l’AII</a:t>
            </a:r>
            <a:endParaRPr lang="fr-FR" sz="3000" dirty="0" smtClean="0"/>
          </a:p>
          <a:p>
            <a:r>
              <a:rPr lang="fr-FR" sz="3000" dirty="0" smtClean="0"/>
              <a:t>L’ADH entraine l’augmentation de </a:t>
            </a:r>
            <a:r>
              <a:rPr lang="fr-FR" sz="3000" dirty="0" smtClean="0"/>
              <a:t>la </a:t>
            </a:r>
            <a:r>
              <a:rPr lang="fr-FR" sz="3000" i="1" dirty="0" smtClean="0">
                <a:solidFill>
                  <a:srgbClr val="0070C0"/>
                </a:solidFill>
              </a:rPr>
              <a:t>réabsorption </a:t>
            </a:r>
            <a:endParaRPr lang="fr-FR" sz="30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</a:t>
            </a:r>
            <a:r>
              <a:rPr lang="fr-FR" sz="3000" i="1" dirty="0" smtClean="0">
                <a:solidFill>
                  <a:srgbClr val="0070C0"/>
                </a:solidFill>
              </a:rPr>
              <a:t>de l’eau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au niveau rénale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dirty="0" smtClean="0"/>
              <a:t>et donc participe </a:t>
            </a:r>
            <a:r>
              <a:rPr lang="fr-FR" sz="3000" dirty="0" smtClean="0"/>
              <a:t>à  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</a:t>
            </a:r>
            <a:r>
              <a:rPr lang="fr-FR" sz="3000" i="1" u="sng" dirty="0" smtClean="0">
                <a:solidFill>
                  <a:srgbClr val="0070C0"/>
                </a:solidFill>
              </a:rPr>
              <a:t>l</a:t>
            </a:r>
            <a:r>
              <a:rPr lang="fr-FR" sz="3000" i="1" u="sng" dirty="0" smtClean="0">
                <a:solidFill>
                  <a:srgbClr val="0070C0"/>
                </a:solidFill>
              </a:rPr>
              <a:t>’augmentation de </a:t>
            </a:r>
            <a:r>
              <a:rPr lang="fr-FR" sz="3000" i="1" u="sng" dirty="0" smtClean="0">
                <a:solidFill>
                  <a:srgbClr val="0070C0"/>
                </a:solidFill>
              </a:rPr>
              <a:t>la </a:t>
            </a:r>
            <a:r>
              <a:rPr lang="fr-FR" sz="3000" i="1" u="sng" dirty="0" smtClean="0">
                <a:solidFill>
                  <a:srgbClr val="0070C0"/>
                </a:solidFill>
              </a:rPr>
              <a:t>volémie</a:t>
            </a:r>
            <a:r>
              <a:rPr lang="fr-FR" sz="3000" i="1" dirty="0" smtClean="0">
                <a:solidFill>
                  <a:srgbClr val="0070C0"/>
                </a:solidFill>
              </a:rPr>
              <a:t>.</a:t>
            </a:r>
            <a:endParaRPr lang="fr-FR" sz="3000" i="1" dirty="0">
              <a:solidFill>
                <a:srgbClr val="0070C0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30914"/>
            <a:ext cx="91440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3.2.  Mécanismes rénaux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3.2.2. </a:t>
            </a:r>
            <a:r>
              <a:rPr lang="fr-FR" sz="3100" dirty="0" smtClean="0">
                <a:solidFill>
                  <a:srgbClr val="C00000"/>
                </a:solidFill>
              </a:rPr>
              <a:t>Antidiurétique </a:t>
            </a:r>
            <a:r>
              <a:rPr lang="fr-FR" sz="3100" dirty="0" smtClean="0">
                <a:solidFill>
                  <a:srgbClr val="C00000"/>
                </a:solidFill>
              </a:rPr>
              <a:t>hormone (ADH ou vasopressine)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132857"/>
            <a:ext cx="8686800" cy="4464496"/>
          </a:xfr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L’augmentation </a:t>
            </a:r>
            <a:r>
              <a:rPr lang="fr-FR" i="1" dirty="0" smtClean="0">
                <a:solidFill>
                  <a:srgbClr val="C00000"/>
                </a:solidFill>
              </a:rPr>
              <a:t>de la </a:t>
            </a:r>
            <a:r>
              <a:rPr lang="fr-FR" i="1" dirty="0" smtClean="0">
                <a:solidFill>
                  <a:srgbClr val="C00000"/>
                </a:solidFill>
              </a:rPr>
              <a:t>PA </a:t>
            </a:r>
            <a:r>
              <a:rPr lang="fr-FR" dirty="0" smtClean="0"/>
              <a:t>entraine une </a:t>
            </a:r>
            <a:r>
              <a:rPr lang="fr-FR" dirty="0" smtClean="0"/>
              <a:t>distension des </a:t>
            </a:r>
          </a:p>
          <a:p>
            <a:pPr marL="0" indent="0">
              <a:buNone/>
            </a:pPr>
            <a:r>
              <a:rPr lang="fr-FR" dirty="0" smtClean="0"/>
              <a:t>    oreillettes, qui secrètent une hormone peptidique,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l’ANF.</a:t>
            </a:r>
            <a:endParaRPr lang="fr-FR" dirty="0" smtClean="0"/>
          </a:p>
          <a:p>
            <a:r>
              <a:rPr lang="fr-FR" dirty="0" smtClean="0"/>
              <a:t>L’ANF</a:t>
            </a:r>
            <a:r>
              <a:rPr lang="fr-FR" dirty="0" smtClean="0"/>
              <a:t> </a:t>
            </a:r>
            <a:r>
              <a:rPr lang="fr-FR" i="1" dirty="0" smtClean="0">
                <a:solidFill>
                  <a:srgbClr val="0070C0"/>
                </a:solidFill>
              </a:rPr>
              <a:t>stimule l’excrétion du sodium </a:t>
            </a:r>
            <a:r>
              <a:rPr lang="fr-FR" dirty="0" smtClean="0"/>
              <a:t>d’où une   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i="1" dirty="0" smtClean="0">
                <a:solidFill>
                  <a:srgbClr val="0070C0"/>
                </a:solidFill>
              </a:rPr>
              <a:t>augmentation de la diurèse</a:t>
            </a:r>
            <a:r>
              <a:rPr lang="fr-FR" dirty="0" smtClean="0"/>
              <a:t>, ce qui </a:t>
            </a:r>
            <a:r>
              <a:rPr lang="fr-FR" i="1" u="sng" dirty="0" smtClean="0">
                <a:solidFill>
                  <a:srgbClr val="0070C0"/>
                </a:solidFill>
              </a:rPr>
              <a:t>réduit </a:t>
            </a:r>
            <a:endParaRPr lang="fr-FR" i="1" u="sng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i="1" dirty="0" smtClean="0">
                <a:solidFill>
                  <a:srgbClr val="0070C0"/>
                </a:solidFill>
              </a:rPr>
              <a:t>     </a:t>
            </a:r>
            <a:r>
              <a:rPr lang="fr-FR" i="1" u="sng" dirty="0" smtClean="0">
                <a:solidFill>
                  <a:srgbClr val="0070C0"/>
                </a:solidFill>
              </a:rPr>
              <a:t>volémie</a:t>
            </a:r>
            <a:r>
              <a:rPr lang="fr-FR" i="1" u="sng" dirty="0" smtClean="0">
                <a:solidFill>
                  <a:srgbClr val="0070C0"/>
                </a:solidFill>
              </a:rPr>
              <a:t>.  </a:t>
            </a:r>
            <a:endParaRPr lang="fr-FR" i="1" u="sng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L’ANF</a:t>
            </a:r>
            <a:r>
              <a:rPr lang="fr-FR" dirty="0" smtClean="0"/>
              <a:t> </a:t>
            </a:r>
            <a:r>
              <a:rPr lang="fr-FR" i="1" dirty="0" smtClean="0">
                <a:solidFill>
                  <a:srgbClr val="0070C0"/>
                </a:solidFill>
              </a:rPr>
              <a:t>Inhibe la sécrétion de la rénine </a:t>
            </a:r>
            <a:r>
              <a:rPr lang="fr-FR" dirty="0" smtClean="0"/>
              <a:t>et </a:t>
            </a:r>
            <a:endParaRPr lang="fr-FR" dirty="0" smtClean="0"/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i="1" dirty="0">
                <a:solidFill>
                  <a:srgbClr val="0070C0"/>
                </a:solidFill>
              </a:rPr>
              <a:t>i</a:t>
            </a:r>
            <a:r>
              <a:rPr lang="fr-FR" i="1" dirty="0" smtClean="0">
                <a:solidFill>
                  <a:srgbClr val="0070C0"/>
                </a:solidFill>
              </a:rPr>
              <a:t>nhibe </a:t>
            </a:r>
            <a:r>
              <a:rPr lang="fr-FR" i="1" dirty="0" smtClean="0">
                <a:solidFill>
                  <a:srgbClr val="0070C0"/>
                </a:solidFill>
              </a:rPr>
              <a:t>la vasoconstriction</a:t>
            </a:r>
            <a:r>
              <a:rPr lang="fr-FR" dirty="0" smtClean="0"/>
              <a:t>, ce qui provoque une </a:t>
            </a:r>
          </a:p>
          <a:p>
            <a:pPr>
              <a:buNone/>
            </a:pPr>
            <a:r>
              <a:rPr lang="fr-FR" dirty="0" smtClean="0">
                <a:solidFill>
                  <a:srgbClr val="C00000"/>
                </a:solidFill>
              </a:rPr>
              <a:t>    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i="1" u="sng" dirty="0" smtClean="0">
                <a:solidFill>
                  <a:srgbClr val="0070C0"/>
                </a:solidFill>
              </a:rPr>
              <a:t>vasodilatation </a:t>
            </a:r>
            <a:r>
              <a:rPr lang="fr-FR" i="1" u="sng" dirty="0" smtClean="0">
                <a:solidFill>
                  <a:srgbClr val="0070C0"/>
                </a:solidFill>
              </a:rPr>
              <a:t>généralisée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3.2. 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Mécanismes rénaux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3.2.3.  </a:t>
            </a:r>
            <a:r>
              <a:rPr lang="fr-FR" sz="3100" dirty="0" smtClean="0">
                <a:solidFill>
                  <a:srgbClr val="C00000"/>
                </a:solidFill>
              </a:rPr>
              <a:t>Atrial </a:t>
            </a:r>
            <a:r>
              <a:rPr lang="fr-FR" sz="3100" dirty="0" err="1" smtClean="0">
                <a:solidFill>
                  <a:srgbClr val="C00000"/>
                </a:solidFill>
              </a:rPr>
              <a:t>natriurétique</a:t>
            </a:r>
            <a:r>
              <a:rPr lang="fr-FR" sz="3100" dirty="0" smtClean="0">
                <a:solidFill>
                  <a:srgbClr val="C00000"/>
                </a:solidFill>
              </a:rPr>
              <a:t> factor (ANF)  </a:t>
            </a:r>
            <a:r>
              <a:rPr lang="fr-FR" sz="3100" dirty="0" smtClean="0"/>
              <a:t/>
            </a:r>
            <a:br>
              <a:rPr lang="fr-FR" sz="3100" dirty="0" smtClean="0"/>
            </a:b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16547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Plan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714603"/>
          </a:xfrm>
        </p:spPr>
        <p:txBody>
          <a:bodyPr/>
          <a:lstStyle/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 </a:t>
            </a:r>
            <a:r>
              <a:rPr lang="fr-FR" sz="3000" dirty="0" smtClean="0"/>
              <a:t> Mécanismes régulateurs de la PA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3.1.  </a:t>
            </a:r>
            <a:r>
              <a:rPr lang="fr-FR" sz="3000" dirty="0" smtClean="0"/>
              <a:t>Mécanismes nerveux 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3.2.  </a:t>
            </a:r>
            <a:r>
              <a:rPr lang="fr-FR" sz="3000" dirty="0" smtClean="0"/>
              <a:t>Mécanismes hormonaux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3.3.  </a:t>
            </a:r>
            <a:r>
              <a:rPr lang="fr-FR" sz="3000" dirty="0" smtClean="0"/>
              <a:t>Mécanismes passifs</a:t>
            </a:r>
          </a:p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3.4. </a:t>
            </a:r>
            <a:r>
              <a:rPr lang="fr-FR" sz="3000" dirty="0" smtClean="0"/>
              <a:t> </a:t>
            </a:r>
            <a:r>
              <a:rPr lang="fr-FR" sz="3000" dirty="0" smtClean="0"/>
              <a:t>Classification des mécanismes régulateurs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4.  </a:t>
            </a:r>
            <a:r>
              <a:rPr lang="fr-FR" sz="3000" dirty="0" smtClean="0"/>
              <a:t>Médicaments antihypertenseurs </a:t>
            </a:r>
            <a:r>
              <a:rPr lang="fr-FR" sz="2400" dirty="0" smtClean="0"/>
              <a:t>(d’action </a:t>
            </a:r>
          </a:p>
          <a:p>
            <a:pPr marL="0" indent="0">
              <a:buNone/>
            </a:pPr>
            <a:r>
              <a:rPr lang="fr-FR" sz="2400" dirty="0" smtClean="0"/>
              <a:t>        périphérique)</a:t>
            </a:r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204864"/>
            <a:ext cx="8693784" cy="43204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</a:t>
            </a:r>
            <a:r>
              <a:rPr lang="fr-FR" i="1" dirty="0" smtClean="0">
                <a:solidFill>
                  <a:srgbClr val="C00000"/>
                </a:solidFill>
              </a:rPr>
              <a:t>augmentation </a:t>
            </a:r>
            <a:r>
              <a:rPr lang="fr-FR" i="1" dirty="0" smtClean="0">
                <a:solidFill>
                  <a:srgbClr val="C00000"/>
                </a:solidFill>
              </a:rPr>
              <a:t>de la PA </a:t>
            </a:r>
            <a:r>
              <a:rPr lang="fr-FR" dirty="0" smtClean="0"/>
              <a:t>s’accompagne d’une </a:t>
            </a:r>
            <a:r>
              <a:rPr lang="fr-FR" i="1" dirty="0" smtClean="0">
                <a:solidFill>
                  <a:srgbClr val="0070C0"/>
                </a:solidFill>
              </a:rPr>
              <a:t>augmentation de la pression au niveau de l’artère rénale</a:t>
            </a:r>
            <a:r>
              <a:rPr lang="fr-FR" dirty="0" smtClean="0"/>
              <a:t>, du </a:t>
            </a:r>
            <a:r>
              <a:rPr lang="fr-FR" i="1" dirty="0" smtClean="0">
                <a:solidFill>
                  <a:srgbClr val="0070C0"/>
                </a:solidFill>
              </a:rPr>
              <a:t>débit rénale</a:t>
            </a:r>
            <a:r>
              <a:rPr lang="fr-FR" dirty="0" smtClean="0"/>
              <a:t>, de la </a:t>
            </a:r>
            <a:r>
              <a:rPr lang="fr-FR" i="1" dirty="0" smtClean="0">
                <a:solidFill>
                  <a:srgbClr val="0070C0"/>
                </a:solidFill>
              </a:rPr>
              <a:t>filtration glomérulaire</a:t>
            </a:r>
            <a:r>
              <a:rPr lang="fr-FR" dirty="0" smtClean="0"/>
              <a:t>, de la </a:t>
            </a:r>
            <a:r>
              <a:rPr lang="fr-FR" i="1" dirty="0" smtClean="0">
                <a:solidFill>
                  <a:srgbClr val="0070C0"/>
                </a:solidFill>
              </a:rPr>
              <a:t>diurèse</a:t>
            </a:r>
            <a:r>
              <a:rPr lang="fr-FR" dirty="0" smtClean="0"/>
              <a:t> et donc </a:t>
            </a:r>
            <a:r>
              <a:rPr lang="fr-FR" i="1" u="sng" dirty="0" smtClean="0">
                <a:solidFill>
                  <a:srgbClr val="0070C0"/>
                </a:solidFill>
              </a:rPr>
              <a:t>réduction de la volémie </a:t>
            </a:r>
            <a:r>
              <a:rPr lang="fr-FR" dirty="0" smtClean="0"/>
              <a:t>et donc participation à la </a:t>
            </a:r>
            <a:r>
              <a:rPr lang="fr-FR" i="1" dirty="0" smtClean="0">
                <a:solidFill>
                  <a:srgbClr val="0070C0"/>
                </a:solidFill>
              </a:rPr>
              <a:t>réduction de la PA.</a:t>
            </a:r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C’est </a:t>
            </a:r>
            <a:r>
              <a:rPr lang="fr-FR" dirty="0" smtClean="0"/>
              <a:t>une participation passive à la régulation de la PA. 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passifs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3.3.1.  Contrôle rénale passif 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3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68052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 augmentation de la PA </a:t>
            </a:r>
            <a:r>
              <a:rPr lang="fr-FR" dirty="0" smtClean="0"/>
              <a:t>s’accompagne d’une </a:t>
            </a:r>
            <a:r>
              <a:rPr lang="fr-FR" i="1" dirty="0" smtClean="0">
                <a:solidFill>
                  <a:srgbClr val="0070C0"/>
                </a:solidFill>
              </a:rPr>
              <a:t>augmentation de la pression capillaire </a:t>
            </a:r>
            <a:r>
              <a:rPr lang="fr-FR" dirty="0" smtClean="0"/>
              <a:t>ce qui provoque le </a:t>
            </a:r>
            <a:r>
              <a:rPr lang="fr-FR" i="1" dirty="0" smtClean="0">
                <a:solidFill>
                  <a:srgbClr val="0070C0"/>
                </a:solidFill>
              </a:rPr>
              <a:t>passage  du liquide capillaire vers  le milieu l’interstitiel </a:t>
            </a:r>
            <a:r>
              <a:rPr lang="fr-FR" dirty="0" smtClean="0"/>
              <a:t>d’une façon plus importante d’où une </a:t>
            </a:r>
            <a:r>
              <a:rPr lang="fr-FR" i="1" u="sng" dirty="0" smtClean="0">
                <a:solidFill>
                  <a:srgbClr val="0070C0"/>
                </a:solidFill>
              </a:rPr>
              <a:t>réduction du volémie</a:t>
            </a:r>
            <a:r>
              <a:rPr lang="fr-FR" dirty="0" smtClean="0">
                <a:solidFill>
                  <a:srgbClr val="C00000"/>
                </a:solidFill>
              </a:rPr>
              <a:t>, </a:t>
            </a:r>
            <a:r>
              <a:rPr lang="fr-FR" dirty="0" smtClean="0"/>
              <a:t>et donc</a:t>
            </a:r>
            <a:r>
              <a:rPr lang="fr-FR" dirty="0" smtClean="0"/>
              <a:t> participation </a:t>
            </a:r>
            <a:r>
              <a:rPr lang="fr-FR" dirty="0" smtClean="0"/>
              <a:t>à la </a:t>
            </a:r>
            <a:r>
              <a:rPr lang="fr-FR" i="1" dirty="0" smtClean="0">
                <a:solidFill>
                  <a:srgbClr val="0070C0"/>
                </a:solidFill>
              </a:rPr>
              <a:t>réduction de la PA</a:t>
            </a:r>
            <a:r>
              <a:rPr lang="fr-FR" dirty="0" smtClean="0"/>
              <a:t>. </a:t>
            </a:r>
            <a:endParaRPr lang="fr-FR" dirty="0" smtClean="0"/>
          </a:p>
          <a:p>
            <a:r>
              <a:rPr lang="fr-FR" dirty="0" smtClean="0"/>
              <a:t>C’est </a:t>
            </a:r>
            <a:r>
              <a:rPr lang="fr-FR" dirty="0" smtClean="0"/>
              <a:t>une participation passive à la régulation de la </a:t>
            </a:r>
            <a:r>
              <a:rPr lang="fr-FR" dirty="0" smtClean="0"/>
              <a:t>PA                                                                                                                             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 passifs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3.3.2.  Echanges capillaires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VOSTRO\Desktop\DOSSIERS\ENSEIGNEMENT DE PHYSIOLOGIE\ENSEIGNEMENT  DE LA PHYSIOLOGIE 2AM\Cours de physiologie 2eme AM\physiologie cardiovasculaire\Images\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5427984"/>
            <a:ext cx="7718154" cy="12700792"/>
          </a:xfrm>
          <a:prstGeom prst="rect">
            <a:avLst/>
          </a:prstGeom>
          <a:noFill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20608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3.4. Classification </a:t>
            </a:r>
            <a:r>
              <a:rPr kumimoji="0" lang="fr-FR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 mécanismes régulateurs de la </a:t>
            </a:r>
            <a:r>
              <a:rPr kumimoji="0" lang="fr-FR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selon le pouvoir correcteur et le temps de mise en jeu</a:t>
            </a:r>
            <a:endParaRPr kumimoji="0" lang="fr-FR" sz="29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35696" y="7031141"/>
            <a:ext cx="601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b="1" dirty="0" smtClean="0">
                <a:solidFill>
                  <a:srgbClr val="C00000"/>
                </a:solidFill>
              </a:rPr>
              <a:t>En fonction du pouvoir correcteur et le temps de mise en jeu 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27584" y="2060848"/>
            <a:ext cx="7718154" cy="4680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3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C00000"/>
                </a:solidFill>
              </a:rPr>
              <a:t>4</a:t>
            </a:r>
            <a:r>
              <a:rPr lang="fr-FR" sz="4000" dirty="0" smtClean="0">
                <a:solidFill>
                  <a:srgbClr val="C00000"/>
                </a:solidFill>
              </a:rPr>
              <a:t>.  </a:t>
            </a:r>
            <a:r>
              <a:rPr lang="fr-FR" sz="4000" dirty="0" smtClean="0">
                <a:solidFill>
                  <a:srgbClr val="C00000"/>
                </a:solidFill>
              </a:rPr>
              <a:t>Médicaments </a:t>
            </a:r>
            <a:r>
              <a:rPr lang="fr-FR" sz="4000" dirty="0" smtClean="0">
                <a:solidFill>
                  <a:srgbClr val="C00000"/>
                </a:solidFill>
              </a:rPr>
              <a:t>antihypertenseurs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D’action périphérique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3877891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Bétabloquants</a:t>
            </a:r>
            <a:r>
              <a:rPr lang="fr-FR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i="1" dirty="0">
                <a:solidFill>
                  <a:srgbClr val="0070C0"/>
                </a:solidFill>
              </a:rPr>
              <a:t>Diurétiques.     </a:t>
            </a:r>
            <a:endParaRPr lang="fr-FR" i="1" dirty="0" smtClean="0">
              <a:solidFill>
                <a:srgbClr val="0070C0"/>
              </a:solidFill>
            </a:endParaRPr>
          </a:p>
          <a:p>
            <a:r>
              <a:rPr lang="fr-FR" i="1" dirty="0" smtClean="0">
                <a:solidFill>
                  <a:srgbClr val="0070C0"/>
                </a:solidFill>
              </a:rPr>
              <a:t>Inhibiteurs de l’enzyme de conversion (IEC).  </a:t>
            </a:r>
          </a:p>
          <a:p>
            <a:r>
              <a:rPr lang="fr-FR" i="1" dirty="0" smtClean="0">
                <a:solidFill>
                  <a:srgbClr val="0070C0"/>
                </a:solidFill>
              </a:rPr>
              <a:t>Antagoniste </a:t>
            </a:r>
            <a:r>
              <a:rPr lang="fr-FR" i="1" dirty="0" smtClean="0">
                <a:solidFill>
                  <a:srgbClr val="0070C0"/>
                </a:solidFill>
              </a:rPr>
              <a:t>de l’AII.</a:t>
            </a:r>
          </a:p>
          <a:p>
            <a:r>
              <a:rPr lang="fr-FR" i="1" dirty="0" smtClean="0">
                <a:solidFill>
                  <a:srgbClr val="0070C0"/>
                </a:solidFill>
              </a:rPr>
              <a:t>Vasodilatateurs</a:t>
            </a:r>
            <a:r>
              <a:rPr lang="fr-FR" i="1" dirty="0" smtClean="0">
                <a:solidFill>
                  <a:srgbClr val="0070C0"/>
                </a:solidFill>
              </a:rPr>
              <a:t>.      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6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Références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457200" y="1999381"/>
            <a:ext cx="822960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Sherwood,  PHYSIOLOGIE HUMAINE,                         </a:t>
            </a:r>
            <a:r>
              <a:rPr lang="fr-FR" sz="1600" dirty="0" smtClean="0">
                <a:solidFill>
                  <a:schemeClr val="accent2">
                    <a:lumMod val="50000"/>
                  </a:schemeClr>
                </a:solidFill>
              </a:rPr>
              <a:t>2éme édition, De Boeck éditions, 2006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 </a:t>
            </a:r>
            <a:r>
              <a:rPr lang="fr-FR" sz="3100" dirty="0" smtClean="0">
                <a:solidFill>
                  <a:srgbClr val="C00000"/>
                </a:solidFill>
              </a:rPr>
              <a:t>1.1.  Définition et importance de la PA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3322712" cy="5157192"/>
          </a:xfrm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   </a:t>
            </a:r>
            <a:r>
              <a:rPr lang="fr-FR" sz="3100" dirty="0" smtClean="0"/>
              <a:t>La PA est définie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/>
              <a:t>par la </a:t>
            </a:r>
            <a:r>
              <a:rPr lang="fr-FR" sz="3100" dirty="0" smtClean="0">
                <a:solidFill>
                  <a:srgbClr val="C00000"/>
                </a:solidFill>
              </a:rPr>
              <a:t>pression</a:t>
            </a:r>
            <a:r>
              <a:rPr lang="fr-FR" sz="3100" dirty="0" smtClean="0"/>
              <a:t> exercée par le </a:t>
            </a:r>
            <a:r>
              <a:rPr lang="fr-FR" sz="3100" dirty="0" smtClean="0">
                <a:solidFill>
                  <a:srgbClr val="C00000"/>
                </a:solidFill>
              </a:rPr>
              <a:t>sang</a:t>
            </a:r>
            <a:r>
              <a:rPr lang="fr-FR" sz="3100" dirty="0" smtClean="0"/>
              <a:t>, sur la paroi interne des vaisseaux du </a:t>
            </a:r>
            <a:r>
              <a:rPr lang="fr-FR" sz="3100" dirty="0" smtClean="0">
                <a:solidFill>
                  <a:srgbClr val="C00000"/>
                </a:solidFill>
              </a:rPr>
              <a:t>réseau artériel</a:t>
            </a:r>
            <a:r>
              <a:rPr lang="fr-FR" sz="3100" dirty="0"/>
              <a:t> </a:t>
            </a:r>
            <a:r>
              <a:rPr lang="fr-FR" sz="3100" dirty="0" smtClean="0"/>
              <a:t>(qui débute par l’aorte et se termine par les artérioles)</a:t>
            </a:r>
          </a:p>
          <a:p>
            <a:r>
              <a:rPr lang="fr-FR" sz="3100" dirty="0" smtClean="0"/>
              <a:t>La PA </a:t>
            </a:r>
            <a:r>
              <a:rPr lang="fr-FR" sz="3100" dirty="0" smtClean="0">
                <a:solidFill>
                  <a:srgbClr val="C00000"/>
                </a:solidFill>
              </a:rPr>
              <a:t>force motrice </a:t>
            </a:r>
          </a:p>
          <a:p>
            <a:pPr marL="0" indent="0">
              <a:buNone/>
            </a:pPr>
            <a:r>
              <a:rPr lang="fr-FR" sz="3100" dirty="0" smtClean="0"/>
              <a:t>qui permet le </a:t>
            </a:r>
          </a:p>
          <a:p>
            <a:pPr marL="0" indent="0">
              <a:buNone/>
            </a:pPr>
            <a:r>
              <a:rPr lang="fr-FR" sz="3100" dirty="0" smtClean="0"/>
              <a:t>mouvement du</a:t>
            </a:r>
            <a:r>
              <a:rPr lang="fr-FR" sz="3100" dirty="0" smtClean="0">
                <a:solidFill>
                  <a:srgbClr val="C00000"/>
                </a:solidFill>
              </a:rPr>
              <a:t> sang</a:t>
            </a:r>
            <a:r>
              <a:rPr lang="fr-FR" sz="3100" dirty="0" smtClean="0"/>
              <a:t> au </a:t>
            </a:r>
          </a:p>
          <a:p>
            <a:pPr marL="0" indent="0">
              <a:buNone/>
            </a:pPr>
            <a:r>
              <a:rPr lang="fr-FR" sz="3100" dirty="0" smtClean="0"/>
              <a:t>niveau du</a:t>
            </a:r>
            <a:r>
              <a:rPr lang="fr-FR" sz="3100" dirty="0" smtClean="0">
                <a:solidFill>
                  <a:srgbClr val="C00000"/>
                </a:solidFill>
              </a:rPr>
              <a:t> réseau </a:t>
            </a:r>
          </a:p>
          <a:p>
            <a:pPr marL="0" indent="0">
              <a:buNone/>
            </a:pPr>
            <a:r>
              <a:rPr lang="fr-FR" sz="3100" dirty="0" smtClean="0">
                <a:solidFill>
                  <a:srgbClr val="C00000"/>
                </a:solidFill>
              </a:rPr>
              <a:t>artériel</a:t>
            </a:r>
            <a:r>
              <a:rPr lang="fr-FR" sz="3100" dirty="0" smtClean="0"/>
              <a:t>.                                    </a:t>
            </a:r>
            <a:endParaRPr lang="fr-FR" sz="31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609" y="1700808"/>
            <a:ext cx="4474839" cy="48965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0567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1.2.  Caractères du réseau artériel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4653136"/>
            <a:ext cx="273630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987824" y="3284984"/>
            <a:ext cx="244827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796136" y="3356992"/>
            <a:ext cx="216024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868144" y="4653136"/>
            <a:ext cx="2160240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987824" y="2584486"/>
            <a:ext cx="2088232" cy="567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96136" y="2672916"/>
            <a:ext cx="1728192" cy="5400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57200" y="1700808"/>
            <a:ext cx="8229600" cy="48965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1261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4876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1.3.  Rôle des artères dans la restitution de la pression  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76056" y="5805264"/>
            <a:ext cx="378424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Conservation (restitution) de pression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artérielle </a:t>
            </a:r>
            <a:r>
              <a:rPr lang="fr-FR" dirty="0" smtClean="0"/>
              <a:t>en diastole ventriculaire</a:t>
            </a:r>
          </a:p>
          <a:p>
            <a:r>
              <a:rPr lang="fr-FR" dirty="0" smtClean="0"/>
              <a:t>= </a:t>
            </a:r>
            <a:r>
              <a:rPr lang="fr-FR" b="1" i="1" dirty="0" smtClean="0">
                <a:solidFill>
                  <a:srgbClr val="0070C0"/>
                </a:solidFill>
              </a:rPr>
              <a:t>Pompe accessoire</a:t>
            </a:r>
            <a:endParaRPr lang="fr-FR" b="1" i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5580112" y="5517232"/>
            <a:ext cx="576064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580112" y="3502749"/>
            <a:ext cx="32991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Augmentation de la pression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 artérielle </a:t>
            </a:r>
            <a:r>
              <a:rPr lang="fr-FR" dirty="0" smtClean="0"/>
              <a:t>en systole ventriculaire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732512" y="3068960"/>
            <a:ext cx="783704" cy="43378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1700808"/>
            <a:ext cx="8712968" cy="5085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347864" y="371703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347864" y="6165304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156176" y="2708920"/>
            <a:ext cx="1512168" cy="27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156176" y="5158933"/>
            <a:ext cx="1512168" cy="27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11560" y="2780928"/>
            <a:ext cx="1008112" cy="38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1560" y="5243200"/>
            <a:ext cx="1008112" cy="38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68052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201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1.  Introduction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1.4.  Rôle des artérioles dans la régulation du </a:t>
            </a:r>
            <a:r>
              <a:rPr lang="fr-FR" sz="2800" dirty="0" smtClean="0">
                <a:solidFill>
                  <a:srgbClr val="C00000"/>
                </a:solidFill>
              </a:rPr>
              <a:t/>
            </a:r>
            <a:br>
              <a:rPr lang="fr-FR" sz="28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débit régional   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3928" y="1808820"/>
            <a:ext cx="165618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293096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752" y="2204864"/>
            <a:ext cx="31066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7200" y="1844824"/>
            <a:ext cx="8229600" cy="49017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5904656" cy="47971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42292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2. 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>Etude de la PA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2.1. Valeurs de la PA  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16016" y="6381328"/>
            <a:ext cx="1584176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1772816"/>
            <a:ext cx="2808312" cy="491378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La </a:t>
            </a:r>
            <a:r>
              <a:rPr lang="fr-FR" sz="2600" dirty="0">
                <a:solidFill>
                  <a:srgbClr val="0070C0"/>
                </a:solidFill>
              </a:rPr>
              <a:t>pression </a:t>
            </a:r>
            <a:endParaRPr lang="fr-FR" sz="2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artérielle </a:t>
            </a: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systolique (</a:t>
            </a:r>
            <a:r>
              <a:rPr lang="fr-FR" sz="2600" dirty="0">
                <a:solidFill>
                  <a:srgbClr val="0070C0"/>
                </a:solidFill>
              </a:rPr>
              <a:t>PAS) </a:t>
            </a:r>
            <a:r>
              <a:rPr lang="fr-FR" sz="2600" dirty="0"/>
              <a:t>,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correspond </a:t>
            </a:r>
            <a:r>
              <a:rPr lang="fr-FR" sz="2600" dirty="0"/>
              <a:t>à la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valeur maximale </a:t>
            </a:r>
          </a:p>
          <a:p>
            <a:pPr>
              <a:buNone/>
            </a:pPr>
            <a:r>
              <a:rPr lang="fr-FR" sz="2600" dirty="0" smtClean="0"/>
              <a:t>de </a:t>
            </a:r>
            <a:r>
              <a:rPr lang="fr-FR" sz="2600" dirty="0"/>
              <a:t>la </a:t>
            </a:r>
            <a:r>
              <a:rPr lang="fr-FR" sz="2600" dirty="0" smtClean="0"/>
              <a:t>PA (retrouvée </a:t>
            </a:r>
          </a:p>
          <a:p>
            <a:pPr>
              <a:buNone/>
            </a:pPr>
            <a:r>
              <a:rPr lang="fr-FR" sz="2600" dirty="0" smtClean="0"/>
              <a:t>en systole).                 </a:t>
            </a: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La pression artérielle </a:t>
            </a: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diastolique </a:t>
            </a:r>
            <a:r>
              <a:rPr lang="fr-FR" sz="2600" dirty="0">
                <a:solidFill>
                  <a:srgbClr val="0070C0"/>
                </a:solidFill>
              </a:rPr>
              <a:t>(PAD) </a:t>
            </a:r>
          </a:p>
          <a:p>
            <a:pPr>
              <a:buNone/>
            </a:pPr>
            <a:r>
              <a:rPr lang="fr-FR" sz="2600" dirty="0"/>
              <a:t>correspond à la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valeur </a:t>
            </a:r>
            <a:r>
              <a:rPr lang="fr-FR" sz="2600" dirty="0"/>
              <a:t>minimale de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la PA (retrouvée </a:t>
            </a:r>
            <a:r>
              <a:rPr lang="fr-FR" sz="2600" dirty="0"/>
              <a:t>en </a:t>
            </a:r>
            <a:endParaRPr lang="fr-FR" sz="2600" dirty="0" smtClean="0"/>
          </a:p>
          <a:p>
            <a:pPr>
              <a:buNone/>
            </a:pPr>
            <a:r>
              <a:rPr lang="fr-FR" sz="2600" dirty="0"/>
              <a:t>d</a:t>
            </a:r>
            <a:r>
              <a:rPr lang="fr-FR" sz="2600" dirty="0" smtClean="0"/>
              <a:t>iastole).  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5904656" cy="47971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58417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2. 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>Etude de la PA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2.1. Valeurs de la PA  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16016" y="6453336"/>
            <a:ext cx="1584176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7504" y="1844824"/>
            <a:ext cx="2880320" cy="489654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La Pression moyenne </a:t>
            </a:r>
          </a:p>
          <a:p>
            <a:pPr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(</a:t>
            </a:r>
            <a:r>
              <a:rPr lang="fr-FR" sz="2400" dirty="0">
                <a:solidFill>
                  <a:srgbClr val="0070C0"/>
                </a:solidFill>
              </a:rPr>
              <a:t>PAM) </a:t>
            </a:r>
            <a:r>
              <a:rPr lang="fr-FR" sz="2400" dirty="0" smtClean="0"/>
              <a:t>est la pression </a:t>
            </a:r>
          </a:p>
          <a:p>
            <a:pPr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maintenue stable 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400" dirty="0" smtClean="0"/>
              <a:t>afin d’assurer </a:t>
            </a:r>
            <a:r>
              <a:rPr lang="fr-FR" sz="2400" dirty="0"/>
              <a:t>un 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débit sanguin </a:t>
            </a:r>
          </a:p>
          <a:p>
            <a:pPr>
              <a:buNone/>
            </a:pPr>
            <a:r>
              <a:rPr lang="fr-FR" sz="2400" dirty="0" smtClean="0"/>
              <a:t>circulatoire suffisant </a:t>
            </a:r>
            <a:r>
              <a:rPr lang="fr-FR" sz="2400" dirty="0"/>
              <a:t>. 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Sa </a:t>
            </a:r>
            <a:r>
              <a:rPr lang="fr-FR" sz="2400" dirty="0"/>
              <a:t>valeur </a:t>
            </a:r>
            <a:r>
              <a:rPr lang="fr-FR" sz="2400" dirty="0" smtClean="0"/>
              <a:t>se </a:t>
            </a:r>
            <a:r>
              <a:rPr lang="fr-FR" sz="2400" dirty="0"/>
              <a:t>calcule 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approximativement  </a:t>
            </a:r>
          </a:p>
          <a:p>
            <a:pPr>
              <a:buNone/>
            </a:pPr>
            <a:r>
              <a:rPr lang="fr-FR" sz="2400" dirty="0" smtClean="0"/>
              <a:t>par l’équation </a:t>
            </a:r>
          </a:p>
          <a:p>
            <a:pPr>
              <a:buNone/>
            </a:pPr>
            <a:r>
              <a:rPr lang="fr-FR" sz="2400" dirty="0" smtClean="0"/>
              <a:t>suivante</a:t>
            </a:r>
            <a:r>
              <a:rPr lang="fr-FR" sz="2400" dirty="0"/>
              <a:t> :  </a:t>
            </a:r>
            <a:r>
              <a:rPr lang="fr-FR" sz="2400" dirty="0" smtClean="0">
                <a:solidFill>
                  <a:srgbClr val="C00000"/>
                </a:solidFill>
              </a:rPr>
              <a:t>PAM </a:t>
            </a:r>
            <a:r>
              <a:rPr lang="fr-FR" sz="2400" dirty="0">
                <a:solidFill>
                  <a:srgbClr val="C00000"/>
                </a:solidFill>
              </a:rPr>
              <a:t>= </a:t>
            </a:r>
            <a:endParaRPr lang="fr-FR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PAD </a:t>
            </a:r>
            <a:r>
              <a:rPr lang="fr-FR" sz="2400" dirty="0">
                <a:solidFill>
                  <a:srgbClr val="C00000"/>
                </a:solidFill>
              </a:rPr>
              <a:t>+ (PAS – PAD) /</a:t>
            </a:r>
            <a:r>
              <a:rPr lang="fr-FR" sz="2400" dirty="0" smtClean="0">
                <a:solidFill>
                  <a:srgbClr val="C00000"/>
                </a:solidFill>
              </a:rPr>
              <a:t>3</a:t>
            </a:r>
            <a:endParaRPr lang="fr-FR" sz="2400" dirty="0"/>
          </a:p>
          <a:p>
            <a:pPr>
              <a:buFont typeface="Arial" pitchFamily="34" charset="0"/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 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8555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5982</TotalTime>
  <Words>1221</Words>
  <Application>Microsoft Office PowerPoint</Application>
  <PresentationFormat>Affichage à l'écran (4:3)</PresentationFormat>
  <Paragraphs>225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Thème Office</vt:lpstr>
      <vt:lpstr>Régulation de la pression artérielle (PA)   </vt:lpstr>
      <vt:lpstr>Plan </vt:lpstr>
      <vt:lpstr>Plan </vt:lpstr>
      <vt:lpstr>1.  Introduction  1.1.  Définition et importance de la PA </vt:lpstr>
      <vt:lpstr>1.  Introduction 1.2.  Caractères du réseau artériel </vt:lpstr>
      <vt:lpstr> 1.  Introduction                                                1.3.  Rôle des artères dans la restitution de la pression    </vt:lpstr>
      <vt:lpstr>1.  Introduction  1.4.  Rôle des artérioles dans la régulation du  débit régional   </vt:lpstr>
      <vt:lpstr>2.  Etude de la PA 2.1. Valeurs de la PA  </vt:lpstr>
      <vt:lpstr>2.  Etude de la PA 2.1. Valeurs de la PA  </vt:lpstr>
      <vt:lpstr>2.  Etude de la PA                                         2.4.  Déterminants de la PA   </vt:lpstr>
      <vt:lpstr>2.  Etude de la PA                                        2.4.  Déterminants de la PA   </vt:lpstr>
      <vt:lpstr>2.  Etude de la PA                                         2.4.  Déterminants de la PA</vt:lpstr>
      <vt:lpstr>Plan </vt:lpstr>
      <vt:lpstr> 3. Mécanismes régulateurs de la PA 3.1.  Mécanismes nerveux  </vt:lpstr>
      <vt:lpstr>3.1.1. Reflexe des barorécepteurs Localisation des barorécepteurs et voies afférentes</vt:lpstr>
      <vt:lpstr>3.1.1. Reflexe des barorécepteurs                           Mode de fonctionnement des barorécepteurs</vt:lpstr>
      <vt:lpstr>3.1.1. Reflexe des barorécepteurs                       Centres, voies efférentes et effecteurs</vt:lpstr>
      <vt:lpstr>3.1.1. Reflexe des barorécepteurs                           Mode de fonctionnement des barorécepteurs</vt:lpstr>
      <vt:lpstr>3.1.1. Reflexe des barorécepteurs                           Mode de fonctionnement des barorécepteurs</vt:lpstr>
      <vt:lpstr>3.1.  Mécanismes nerveux  3.1.2. Reflexe des chémorécepteurs périphériques</vt:lpstr>
      <vt:lpstr>3.1.  Mécanismes nerveux  3.1.3. Reflexe ischémique central</vt:lpstr>
      <vt:lpstr>3.2.  Mécanismes hormonaux</vt:lpstr>
      <vt:lpstr> 3.2.  Mécanismes hormonaux 3.2.1.  Rénine-angiotensine-aldostérone (RAA) </vt:lpstr>
      <vt:lpstr> 3.2.1.  Rénine-angiotensine-aldostérone (RAA) L’appareil juxta-glomérulaire </vt:lpstr>
      <vt:lpstr> 3.2.1.  Rénine-angiotensine-aldostérone (RAA) Les stimulis de la sécrétion de la rénine </vt:lpstr>
      <vt:lpstr> 3.2.1.  Rénine-angiotensine-aldostérone (RAA) Effet de la rénine et de l’angiotensine II </vt:lpstr>
      <vt:lpstr> 3.2.1.  Rénine-angiotensine-aldostérone (RAA) Effet vasculaire et non vasculaire de l’Angiotensine II </vt:lpstr>
      <vt:lpstr> 3.2.  Mécanismes rénaux 3.2.2. Antidiurétique hormone (ADH ou vasopressine)  </vt:lpstr>
      <vt:lpstr> 3.2.  Mécanismes rénaux 3.2.3.  Atrial natriurétique factor (ANF)   </vt:lpstr>
      <vt:lpstr> 3.3.  Mécanismes passifs 3.3.1.  Contrôle rénale passif   </vt:lpstr>
      <vt:lpstr> 3.3.  Mécanismes passifs  3.3.2.  Echanges capillaires </vt:lpstr>
      <vt:lpstr>Présentation PowerPoint</vt:lpstr>
      <vt:lpstr>4.  Médicaments antihypertenseurs D’action périphérique</vt:lpstr>
      <vt:lpstr>Références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pression artérielle et sa régulation</dc:title>
  <dc:creator>VOSTRO</dc:creator>
  <cp:lastModifiedBy>Utilisateur Windows</cp:lastModifiedBy>
  <cp:revision>581</cp:revision>
  <dcterms:created xsi:type="dcterms:W3CDTF">2011-11-25T17:14:19Z</dcterms:created>
  <dcterms:modified xsi:type="dcterms:W3CDTF">2021-01-04T09:05:31Z</dcterms:modified>
</cp:coreProperties>
</file>