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1324" autoAdjust="0"/>
    <p:restoredTop sz="94660"/>
  </p:normalViewPr>
  <p:slideViewPr>
    <p:cSldViewPr snapToGrid="0">
      <p:cViewPr>
        <p:scale>
          <a:sx n="71" d="100"/>
          <a:sy n="71" d="100"/>
        </p:scale>
        <p:origin x="-20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36845B-C9BC-4F23-ACCE-1C99E72285E0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D04260-79B6-4614-BCC1-CE0819792C6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1" y="326572"/>
            <a:ext cx="10535784" cy="3144524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accent3"/>
                </a:solidFill>
              </a:rPr>
              <a:t/>
            </a:r>
            <a:br>
              <a:rPr lang="fr-FR" sz="7200" dirty="0" smtClean="0">
                <a:solidFill>
                  <a:schemeClr val="accent3"/>
                </a:solidFill>
              </a:rPr>
            </a:br>
            <a:r>
              <a:rPr lang="fr-FR" sz="7200" dirty="0" smtClean="0">
                <a:solidFill>
                  <a:schemeClr val="accent3"/>
                </a:solidFill>
              </a:rPr>
              <a:t/>
            </a:r>
            <a:br>
              <a:rPr lang="fr-FR" sz="7200" dirty="0" smtClean="0">
                <a:solidFill>
                  <a:schemeClr val="accent3"/>
                </a:solidFill>
              </a:rPr>
            </a:br>
            <a:r>
              <a:rPr lang="fr-FR" sz="7200" dirty="0" smtClean="0">
                <a:solidFill>
                  <a:schemeClr val="accent3"/>
                </a:solidFill>
              </a:rPr>
              <a:t>INFECTION ET GROSSESSE</a:t>
            </a:r>
            <a:endParaRPr lang="fr-FR" sz="7200" dirty="0">
              <a:solidFill>
                <a:schemeClr val="accent3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    </a:t>
            </a:r>
          </a:p>
          <a:p>
            <a:r>
              <a:rPr lang="fr-FR" sz="3600" dirty="0" smtClean="0">
                <a:solidFill>
                  <a:schemeClr val="tx2"/>
                </a:solidFill>
              </a:rPr>
              <a:t>Présenté </a:t>
            </a:r>
            <a:r>
              <a:rPr lang="fr-FR" sz="3600" dirty="0" smtClean="0">
                <a:solidFill>
                  <a:schemeClr val="tx2"/>
                </a:solidFill>
              </a:rPr>
              <a:t>par</a:t>
            </a:r>
            <a:r>
              <a:rPr lang="fr-FR" sz="3600" dirty="0" smtClean="0">
                <a:solidFill>
                  <a:schemeClr val="tx2"/>
                </a:solidFill>
              </a:rPr>
              <a:t>:  </a:t>
            </a:r>
            <a:endParaRPr lang="fr-FR" sz="3600" dirty="0" smtClean="0">
              <a:solidFill>
                <a:schemeClr val="tx2"/>
              </a:solidFill>
            </a:endParaRPr>
          </a:p>
          <a:p>
            <a:r>
              <a:rPr lang="fr-FR" sz="3600" dirty="0" smtClean="0">
                <a:solidFill>
                  <a:schemeClr val="tx2"/>
                </a:solidFill>
              </a:rPr>
              <a:t>DR ABDESSEMED</a:t>
            </a:r>
            <a:endParaRPr lang="fr-FR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88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5118" y="729343"/>
            <a:ext cx="11192435" cy="6128657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1126490" algn="l"/>
              </a:tabLst>
            </a:pPr>
            <a:r>
              <a:rPr lang="fr-FR" sz="2400" b="1" dirty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diagnostic 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 biologique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sérologie est obligatoire au début de la grossesse :</a:t>
            </a: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igG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</a:t>
            </a:r>
            <a:r>
              <a:rPr lang="fr-FR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igM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L’amniocentèse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Prélèvement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sang fœtal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1126490" algn="l"/>
              </a:tabLst>
            </a:pPr>
            <a:r>
              <a:rPr lang="fr-FR" sz="2400" b="1" dirty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 smtClean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traitement</a:t>
            </a:r>
            <a:r>
              <a:rPr lang="fr-FR" sz="2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1126490" algn="l"/>
              </a:tabLst>
            </a:pPr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aucun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1126490" algn="l"/>
              </a:tabLst>
            </a:pPr>
            <a:r>
              <a:rPr lang="fr-FR" sz="2400" b="1" dirty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prévention</a:t>
            </a:r>
            <a:r>
              <a:rPr lang="fr-FR" sz="2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1126490" algn="l"/>
              </a:tabLst>
            </a:pP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vaccination avant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l'âge</a:t>
            </a: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fr-FR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procréation +++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4426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66910"/>
            <a:ext cx="8911687" cy="79103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1" u="sng" dirty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4-les infections parasitaire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729" y="957943"/>
            <a:ext cx="11390299" cy="57694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4000" b="1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toxoplasmose 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2800" b="1" u="sng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800" b="1" u="sng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gent </a:t>
            </a:r>
            <a:r>
              <a:rPr lang="fr-FR" sz="28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pathogène</a:t>
            </a:r>
            <a:r>
              <a:rPr lang="fr-FR" sz="28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fr-FR" sz="28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 smtClean="0">
                <a:solidFill>
                  <a:schemeClr val="accent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toxoplasma</a:t>
            </a:r>
            <a:r>
              <a:rPr lang="fr-FR" sz="3200" b="1" dirty="0" smtClean="0">
                <a:solidFill>
                  <a:schemeClr val="accent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chemeClr val="accent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gondii</a:t>
            </a:r>
            <a:endParaRPr lang="fr-FR" sz="2800" dirty="0">
              <a:solidFill>
                <a:schemeClr val="accent3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fr-FR" sz="3600" b="1" i="1" dirty="0" smtClean="0">
                <a:solidFill>
                  <a:schemeClr val="tx2"/>
                </a:solidFill>
              </a:rPr>
              <a:t>Mode de contamination :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800" dirty="0" err="1" smtClean="0">
                <a:solidFill>
                  <a:schemeClr val="accent3"/>
                </a:solidFill>
              </a:rPr>
              <a:t>Toxo</a:t>
            </a:r>
            <a:r>
              <a:rPr lang="fr-FR" sz="2800" dirty="0" smtClean="0">
                <a:solidFill>
                  <a:schemeClr val="accent3"/>
                </a:solidFill>
              </a:rPr>
              <a:t> </a:t>
            </a:r>
            <a:r>
              <a:rPr lang="fr-FR" sz="2800" dirty="0" err="1" smtClean="0">
                <a:solidFill>
                  <a:schemeClr val="accent3"/>
                </a:solidFill>
              </a:rPr>
              <a:t>aquise</a:t>
            </a:r>
            <a:r>
              <a:rPr lang="fr-FR" sz="2800" dirty="0" smtClean="0">
                <a:solidFill>
                  <a:schemeClr val="accent3"/>
                </a:solidFill>
              </a:rPr>
              <a:t> </a:t>
            </a:r>
            <a:r>
              <a:rPr lang="fr-FR" sz="2800" dirty="0" smtClean="0"/>
              <a:t>: viande crue saignante , aliments souillés, chat</a:t>
            </a:r>
          </a:p>
          <a:p>
            <a:pPr>
              <a:buNone/>
            </a:pPr>
            <a:r>
              <a:rPr lang="fr-FR" sz="2800" dirty="0" err="1" smtClean="0">
                <a:solidFill>
                  <a:schemeClr val="accent3"/>
                </a:solidFill>
              </a:rPr>
              <a:t>Toxo</a:t>
            </a:r>
            <a:r>
              <a:rPr lang="fr-FR" sz="2800" dirty="0" smtClean="0">
                <a:solidFill>
                  <a:schemeClr val="accent3"/>
                </a:solidFill>
              </a:rPr>
              <a:t> </a:t>
            </a:r>
            <a:r>
              <a:rPr lang="fr-FR" sz="2800" dirty="0" err="1" smtClean="0">
                <a:solidFill>
                  <a:schemeClr val="accent3"/>
                </a:solidFill>
              </a:rPr>
              <a:t>cogénitale</a:t>
            </a:r>
            <a:r>
              <a:rPr lang="fr-FR" sz="2800" dirty="0" smtClean="0">
                <a:solidFill>
                  <a:schemeClr val="accent3"/>
                </a:solidFill>
              </a:rPr>
              <a:t> </a:t>
            </a:r>
            <a:r>
              <a:rPr lang="fr-FR" sz="2800" dirty="0" smtClean="0"/>
              <a:t>: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 -voie </a:t>
            </a:r>
            <a:r>
              <a:rPr lang="fr-FR" sz="2800" dirty="0" err="1" smtClean="0"/>
              <a:t>transplacentaire</a:t>
            </a:r>
            <a:r>
              <a:rPr lang="fr-FR" sz="2800" dirty="0" smtClean="0"/>
              <a:t> contemporaine de la contamination maternelle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 -risque augmente avec l âge gestationnel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 -gravité plus grande au premiers  mois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991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624" y="1037576"/>
            <a:ext cx="11308976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4000" b="1" i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clinique 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32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primoinfection</a:t>
            </a:r>
            <a:r>
              <a:rPr lang="fr-F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 asymptomatique  dans 80°/° des cas (</a:t>
            </a:r>
            <a:r>
              <a:rPr lang="fr-FR" sz="32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adénopathie,fievre</a:t>
            </a:r>
            <a:r>
              <a:rPr lang="fr-F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modérée,syndrome</a:t>
            </a:r>
            <a:r>
              <a:rPr lang="fr-FR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mononucléaire</a:t>
            </a:r>
            <a:r>
              <a:rPr lang="fr-FR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fr-FR" sz="32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toxoplasmose congénitale : manifestation clinique variable :</a:t>
            </a:r>
            <a:endParaRPr lang="fr-FR" sz="32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126490" algn="l"/>
              </a:tabLst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neurologique = </a:t>
            </a:r>
            <a:r>
              <a:rPr lang="fr-FR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hydrocephalie</a:t>
            </a:r>
            <a:endParaRPr lang="fr-FR" sz="32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342900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126490" algn="l"/>
              </a:tabLst>
            </a:pPr>
            <a:r>
              <a:rPr lang="fr-FR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occulaire</a:t>
            </a: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</a:t>
            </a:r>
            <a:endParaRPr lang="fr-FR" sz="32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342900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126490" algn="l"/>
              </a:tabLst>
            </a:pPr>
            <a:r>
              <a:rPr lang="fr-FR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hépatosplénomégalie</a:t>
            </a:r>
            <a:endParaRPr lang="fr-FR" sz="32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342900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1126490" algn="l"/>
              </a:tabLst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retard psychomoteur</a:t>
            </a:r>
            <a:endParaRPr lang="fr-F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2353" y="739588"/>
            <a:ext cx="11138647" cy="597689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r>
              <a:rPr lang="fr-F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Diagnostic :</a:t>
            </a:r>
            <a:endParaRPr lang="fr-F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sérologie est obligatoire au 1 trimestre(</a:t>
            </a: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igG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,</a:t>
            </a: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igM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et bilan prénuptial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r>
              <a:rPr lang="fr-F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traitement :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"/>
              <a:tabLst>
                <a:tab pos="1126490" algn="l"/>
              </a:tabLst>
            </a:pPr>
            <a:r>
              <a:rPr lang="fr-FR" sz="28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sérologie négatif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igG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-,</a:t>
            </a: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igM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 sérologie mensuelle                                                  -conseil hygiéno-diététique : éviter la consommation de la viande crue ,lavage soigneux des mains et des légumes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1126490" algn="l"/>
              </a:tabLst>
            </a:pPr>
            <a:r>
              <a:rPr lang="fr-FR" sz="28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sérologie positive (séroconversion</a:t>
            </a:r>
            <a:r>
              <a:rPr lang="fr-FR" sz="28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 :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ROVAMYCINE 3 MUI(1cp*3/j)        jusqu'à l’accouchement. </a:t>
            </a:r>
            <a:endParaRPr lang="fr-FR" sz="28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5908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i="1" dirty="0" smtClean="0">
                <a:solidFill>
                  <a:srgbClr val="FF0000"/>
                </a:solidFill>
              </a:rPr>
              <a:t>R</a:t>
            </a:r>
            <a:r>
              <a:rPr lang="fr-FR" sz="6600" b="1" i="1" dirty="0" smtClean="0">
                <a:solidFill>
                  <a:srgbClr val="FF0000"/>
                </a:solidFill>
              </a:rPr>
              <a:t>ougeole</a:t>
            </a:r>
            <a:endParaRPr lang="fr-FR" sz="6600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494" y="1935480"/>
            <a:ext cx="11326906" cy="4389120"/>
          </a:xfrm>
        </p:spPr>
        <p:txBody>
          <a:bodyPr/>
          <a:lstStyle/>
          <a:p>
            <a:pPr>
              <a:buNone/>
            </a:pPr>
            <a:r>
              <a:rPr lang="fr-FR" sz="4000" b="1" dirty="0" smtClean="0">
                <a:solidFill>
                  <a:schemeClr val="accent2"/>
                </a:solidFill>
              </a:rPr>
              <a:t>I/ Définition / virologie:</a:t>
            </a:r>
            <a:endParaRPr lang="fr-FR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fr-FR" dirty="0" err="1" smtClean="0"/>
              <a:t>Mobilivirus</a:t>
            </a:r>
            <a:r>
              <a:rPr lang="fr-FR" dirty="0" smtClean="0"/>
              <a:t> </a:t>
            </a:r>
            <a:r>
              <a:rPr lang="fr-FR" dirty="0" err="1" smtClean="0"/>
              <a:t>paramycoviridae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Transmission aérienne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000" b="1" i="1" dirty="0" smtClean="0">
                <a:solidFill>
                  <a:schemeClr val="accent2"/>
                </a:solidFill>
              </a:rPr>
              <a:t>II/</a:t>
            </a:r>
            <a:r>
              <a:rPr lang="fr-FR" sz="4000" b="1" i="1" dirty="0" err="1" smtClean="0">
                <a:solidFill>
                  <a:schemeClr val="accent2"/>
                </a:solidFill>
              </a:rPr>
              <a:t>Dgc</a:t>
            </a:r>
            <a:r>
              <a:rPr lang="fr-FR" sz="4000" b="1" i="1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fr-FR" dirty="0" err="1" smtClean="0"/>
              <a:t>Fievre</a:t>
            </a:r>
            <a:r>
              <a:rPr lang="fr-FR" dirty="0" smtClean="0"/>
              <a:t> ,</a:t>
            </a:r>
            <a:r>
              <a:rPr lang="fr-FR" dirty="0" err="1" smtClean="0"/>
              <a:t>malaise,conjonctivite</a:t>
            </a:r>
            <a:r>
              <a:rPr lang="fr-FR" dirty="0" smtClean="0"/>
              <a:t>,éruption </a:t>
            </a:r>
            <a:r>
              <a:rPr lang="fr-FR" dirty="0" err="1" smtClean="0"/>
              <a:t>maculo</a:t>
            </a:r>
            <a:r>
              <a:rPr lang="fr-FR" dirty="0" smtClean="0"/>
              <a:t>-papillaire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3729" y="2438758"/>
            <a:ext cx="11074400" cy="238873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smtClean="0"/>
              <a:t>                                                                                             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III/Biologie:</a:t>
            </a:r>
            <a:br>
              <a:rPr lang="fr-FR" dirty="0" smtClean="0"/>
            </a:br>
            <a:r>
              <a:rPr lang="fr-FR" dirty="0" smtClean="0">
                <a:solidFill>
                  <a:schemeClr val="tx1"/>
                </a:solidFill>
              </a:rPr>
              <a:t>Sérologie </a:t>
            </a:r>
            <a:r>
              <a:rPr lang="fr-FR" dirty="0" err="1" smtClean="0">
                <a:solidFill>
                  <a:schemeClr val="tx1"/>
                </a:solidFill>
              </a:rPr>
              <a:t>IgM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Impact sur la grossesse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Pas d’</a:t>
            </a:r>
            <a:r>
              <a:rPr lang="fr-FR" sz="3200" dirty="0" err="1" smtClean="0"/>
              <a:t>exces</a:t>
            </a:r>
            <a:r>
              <a:rPr lang="fr-FR" sz="3200" dirty="0" smtClean="0"/>
              <a:t> de malformation 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Risque de fausse couche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MIU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ACC prématuré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P.E.C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dirty="0" smtClean="0"/>
              <a:t>ATB si surinfection</a:t>
            </a:r>
          </a:p>
          <a:p>
            <a:pPr>
              <a:buNone/>
            </a:pPr>
            <a:endParaRPr lang="fr-FR" sz="3600" dirty="0" smtClean="0"/>
          </a:p>
          <a:p>
            <a:r>
              <a:rPr lang="fr-FR" sz="3600" dirty="0" err="1" smtClean="0"/>
              <a:t>Antiperytique</a:t>
            </a:r>
            <a:endParaRPr lang="fr-FR" sz="3600" dirty="0" smtClean="0"/>
          </a:p>
          <a:p>
            <a:pPr>
              <a:buNone/>
            </a:pPr>
            <a:endParaRPr lang="fr-FR" sz="3600" dirty="0" smtClean="0"/>
          </a:p>
          <a:p>
            <a:r>
              <a:rPr lang="fr-FR" sz="3600" dirty="0" smtClean="0"/>
              <a:t>Corticothérapie</a:t>
            </a:r>
          </a:p>
          <a:p>
            <a:pPr>
              <a:buNone/>
            </a:pPr>
            <a:endParaRPr lang="fr-FR" sz="3600" dirty="0" smtClean="0"/>
          </a:p>
          <a:p>
            <a:r>
              <a:rPr lang="fr-FR" sz="3600" dirty="0" err="1" smtClean="0"/>
              <a:t>Tocolyse</a:t>
            </a:r>
            <a:r>
              <a:rPr lang="fr-FR" sz="3600" dirty="0" smtClean="0"/>
              <a:t> si MAP</a:t>
            </a:r>
            <a:endParaRPr lang="fr-F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3519" y="123367"/>
            <a:ext cx="8911687" cy="1280890"/>
          </a:xfrm>
        </p:spPr>
        <p:txBody>
          <a:bodyPr>
            <a:noAutofit/>
          </a:bodyPr>
          <a:lstStyle/>
          <a:p>
            <a:r>
              <a:rPr lang="fr-FR" sz="6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1/</a:t>
            </a:r>
            <a:r>
              <a:rPr lang="fr-FR" sz="66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Introduction</a:t>
            </a:r>
            <a:r>
              <a:rPr lang="fr-FR" sz="6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:</a:t>
            </a:r>
            <a:endParaRPr lang="fr-FR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1306286"/>
            <a:ext cx="12192000" cy="54102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Calibri-Bold"/>
                <a:ea typeface="Calibri" panose="020F0502020204030204" pitchFamily="34" charset="0"/>
                <a:cs typeface="Calibri-Bold"/>
              </a:rPr>
              <a:t> </a:t>
            </a:r>
            <a:r>
              <a:rPr lang="fr-FR" sz="2800" b="1" dirty="0" smtClean="0">
                <a:solidFill>
                  <a:srgbClr val="000000"/>
                </a:solidFill>
                <a:latin typeface="Calibri-Bold"/>
                <a:ea typeface="Calibri" panose="020F0502020204030204" pitchFamily="34" charset="0"/>
                <a:cs typeface="Calibri-Bold"/>
              </a:rPr>
              <a:t>C’est </a:t>
            </a:r>
            <a:r>
              <a:rPr lang="fr-FR" sz="2800" b="1" dirty="0">
                <a:solidFill>
                  <a:srgbClr val="000000"/>
                </a:solidFill>
                <a:latin typeface="Calibri-Bold"/>
                <a:ea typeface="Calibri" panose="020F0502020204030204" pitchFamily="34" charset="0"/>
                <a:cs typeface="Calibri-Bold"/>
              </a:rPr>
              <a:t>la contamination ( </a:t>
            </a:r>
            <a:r>
              <a:rPr lang="fr-FR" sz="2800" b="1" dirty="0" smtClean="0">
                <a:solidFill>
                  <a:srgbClr val="000000"/>
                </a:solidFill>
                <a:latin typeface="Calibri-Bold"/>
                <a:ea typeface="Calibri" panose="020F0502020204030204" pitchFamily="34" charset="0"/>
                <a:cs typeface="Calibri-Bold"/>
              </a:rPr>
              <a:t>virale, </a:t>
            </a:r>
            <a:r>
              <a:rPr lang="fr-FR" sz="2800" b="1" dirty="0">
                <a:solidFill>
                  <a:srgbClr val="000000"/>
                </a:solidFill>
                <a:latin typeface="Calibri-Bold"/>
                <a:ea typeface="Calibri" panose="020F0502020204030204" pitchFamily="34" charset="0"/>
                <a:cs typeface="Calibri-Bold"/>
              </a:rPr>
              <a:t>parasitaire,  bactérienne) aux cours de </a:t>
            </a:r>
            <a:r>
              <a:rPr lang="fr-FR" sz="2800" b="1" dirty="0" smtClean="0">
                <a:solidFill>
                  <a:srgbClr val="000000"/>
                </a:solidFill>
                <a:latin typeface="Calibri-Bold"/>
                <a:ea typeface="Calibri" panose="020F0502020204030204" pitchFamily="34" charset="0"/>
                <a:cs typeface="Calibri-Bold"/>
              </a:rPr>
              <a:t>la grossesse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u="sng" dirty="0" smtClean="0">
                <a:solidFill>
                  <a:srgbClr val="002060"/>
                </a:solidFill>
                <a:latin typeface="Calibri-Bold"/>
                <a:ea typeface="Calibri" panose="020F0502020204030204" pitchFamily="34" charset="0"/>
                <a:cs typeface="Calibri-Bold"/>
              </a:rPr>
              <a:t>  *</a:t>
            </a:r>
            <a:r>
              <a:rPr lang="fr-FR" sz="2800" b="1" u="sng" dirty="0">
                <a:solidFill>
                  <a:srgbClr val="002060"/>
                </a:solidFill>
                <a:latin typeface="Calibri-Bold"/>
                <a:ea typeface="Calibri" panose="020F0502020204030204" pitchFamily="34" charset="0"/>
                <a:cs typeface="Calibri-Bold"/>
              </a:rPr>
              <a:t>Infections congénitales:</a:t>
            </a:r>
            <a:endParaRPr lang="fr-FR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Acquisition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utero Par franchissement de la BP :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embryopathies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malformations acquises par infection Lors du 1</a:t>
            </a:r>
            <a:r>
              <a:rPr lang="fr-FR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trimestre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-fœtopathies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Souffrance poly viscérales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 infection lors des 2 Derniers trimestres de la grossesse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u="sng" dirty="0">
                <a:solidFill>
                  <a:srgbClr val="002060"/>
                </a:solidFill>
                <a:latin typeface="Calibri-Bold"/>
                <a:ea typeface="Calibri" panose="020F0502020204030204" pitchFamily="34" charset="0"/>
                <a:cs typeface="Calibri-Bold"/>
              </a:rPr>
              <a:t>*Infections Périnatales :</a:t>
            </a:r>
            <a:endParaRPr lang="fr-FR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l’accouchement la contamination se fait lors de travail </a:t>
            </a:r>
            <a:r>
              <a:rPr lang="fr-F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Strepto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B, E.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coli…….)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8073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886" y="199567"/>
            <a:ext cx="9632269" cy="80191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4400" b="1" u="sng" spc="300" dirty="0">
                <a:solidFill>
                  <a:srgbClr val="E36C0A"/>
                </a:solidFill>
                <a:latin typeface="Calibri-Bold"/>
                <a:ea typeface="Calibri" panose="020F0502020204030204" pitchFamily="34" charset="0"/>
                <a:cs typeface="Calibri-Bold"/>
              </a:rPr>
              <a:t>2/Les infections bactériennes 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9185" y="196948"/>
            <a:ext cx="11175428" cy="572555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6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sz="6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Listériose</a:t>
            </a:r>
            <a:r>
              <a:rPr lang="fr-FR" sz="6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6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36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l’agent </a:t>
            </a:r>
            <a:r>
              <a:rPr lang="fr-FR" sz="36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pathogène</a:t>
            </a:r>
            <a:r>
              <a:rPr lang="fr-F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 :</a:t>
            </a:r>
            <a:endParaRPr lang="fr-FR" sz="3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Bactérie </a:t>
            </a:r>
            <a:r>
              <a:rPr lang="fr-FR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Listeria </a:t>
            </a:r>
            <a:r>
              <a:rPr lang="fr-FR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monocytogenes</a:t>
            </a:r>
            <a:r>
              <a:rPr lang="fr-FR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(BGN)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None/>
            </a:pPr>
            <a:r>
              <a:rPr lang="fr-FR" sz="36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mode de contamination</a:t>
            </a:r>
            <a:r>
              <a:rPr lang="fr-F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 :</a:t>
            </a:r>
            <a:endParaRPr lang="fr-FR" sz="3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l'ingestion  d’aliments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contaminé(aliment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cru et mal cuit :; viande ,lait et fromage non pasteurisé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fr-F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Transmission </a:t>
            </a:r>
            <a:r>
              <a:rPr lang="fr-FR" sz="3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materno</a:t>
            </a:r>
            <a:r>
              <a:rPr lang="fr-F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3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feotale</a:t>
            </a:r>
            <a:r>
              <a:rPr lang="fr-F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voie hématogène </a:t>
            </a:r>
            <a:r>
              <a:rPr lang="fr-FR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transplacentaire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4943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" y="-168812"/>
            <a:ext cx="11871525" cy="6743783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None/>
            </a:pPr>
            <a:r>
              <a:rPr lang="fr-FR" sz="4800" b="1" i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</a:t>
            </a:r>
            <a:r>
              <a:rPr lang="fr-FR" sz="4800" b="1" i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clinique</a:t>
            </a:r>
            <a:endParaRPr lang="fr-FR" sz="4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u="sng" spc="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Chez </a:t>
            </a:r>
            <a:r>
              <a:rPr lang="fr-FR" sz="2800" b="1" u="sng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la mère :</a:t>
            </a: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-Syndrome pseudo-grippal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66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-Fièvre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inexpliquée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-autres </a:t>
            </a:r>
            <a:r>
              <a:rPr lang="fr-FR" sz="2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symptomes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nausées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, vomissements, diarrhée, constipation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buNone/>
            </a:pPr>
            <a:r>
              <a:rPr lang="fr-FR" sz="2800" b="1" u="sng" spc="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Chez </a:t>
            </a:r>
            <a:r>
              <a:rPr lang="fr-FR" sz="2800" b="1" u="sng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le fœtus :</a:t>
            </a:r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-La transmission </a:t>
            </a:r>
            <a:r>
              <a:rPr lang="fr-FR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trans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placentaire qui peut donner :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"/>
            </a:pPr>
            <a:r>
              <a:rPr lang="fr-FR" sz="2400" b="1" u="sng" dirty="0">
                <a:solidFill>
                  <a:srgbClr val="94363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In utero 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-</a:t>
            </a:r>
            <a:r>
              <a:rPr lang="fr-FR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Chorioamniotite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-Un avortement spontané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-Un accouchement prématuré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-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MIU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5210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ight Brace 6"/>
          <p:cNvSpPr>
            <a:spLocks/>
          </p:cNvSpPr>
          <p:nvPr/>
        </p:nvSpPr>
        <p:spPr bwMode="auto">
          <a:xfrm>
            <a:off x="6363041" y="1016000"/>
            <a:ext cx="468312" cy="863600"/>
          </a:xfrm>
          <a:prstGeom prst="rightBrace">
            <a:avLst>
              <a:gd name="adj1" fmla="val 8332"/>
              <a:gd name="adj2" fmla="val 50000"/>
            </a:avLst>
          </a:prstGeom>
          <a:noFill/>
          <a:ln w="9525">
            <a:solidFill>
              <a:srgbClr val="795D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341377" y="348526"/>
            <a:ext cx="11850624" cy="724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-Bold" charset="0"/>
              </a:rPr>
              <a:t>Après la naissance :                                       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Septicémie bactérienne</a:t>
            </a: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pneumopathie                               		</a:t>
            </a: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mortalité </a:t>
            </a: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élevée+</a:t>
            </a:r>
            <a:endParaRPr kumimoji="0" lang="fr-FR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kumimoji="0" lang="fr-FR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meningite</a:t>
            </a:r>
            <a:endParaRPr kumimoji="0" lang="fr-FR" sz="900" b="0" i="0" strike="noStrike" cap="none" normalizeH="0" baseline="0" dirty="0" smtClean="0">
              <a:ln>
                <a:noFill/>
              </a:ln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600" b="1" i="1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Dgc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Hemoculture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 pic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febril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chez la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prélèvement de liquide amniotique et les orifices naturels =chez le </a:t>
            </a:r>
            <a:r>
              <a:rPr kumimoji="0" lang="fr-FR" sz="2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nné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6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sz="3200" b="1" i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Traitement </a:t>
            </a:r>
            <a:r>
              <a:rPr lang="fr-FR" sz="3200" b="1" i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800" b="1" i="1" u="sng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etalactamines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-aminosides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Amoxicilline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a 21j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+/- Gentamycine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pdt3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5 jrs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dirty="0" smtClean="0"/>
              <a:t>-</a:t>
            </a:r>
            <a:r>
              <a:rPr lang="fr-FR" sz="2800" b="1" dirty="0" smtClean="0"/>
              <a:t>macrolide en cas d’allergie</a:t>
            </a:r>
            <a:endParaRPr kumimoji="0" lang="fr-F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8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714500"/>
            <a:ext cx="11074400" cy="2514600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Toute fièvre est une listériose jusqu’à preuve du contraire</a:t>
            </a:r>
            <a:endParaRPr lang="fr-FR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8754" y="827311"/>
            <a:ext cx="8911687" cy="21626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5400" b="1" u="sng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-Bold"/>
                <a:ea typeface="Calibri" panose="020F0502020204030204" pitchFamily="34" charset="0"/>
                <a:cs typeface="Calibri-Bold"/>
              </a:rPr>
              <a:t>3/Les infections </a:t>
            </a:r>
            <a:r>
              <a:rPr lang="fr-FR" sz="5400" b="1" u="sng" spc="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-Bold"/>
                <a:ea typeface="Calibri" panose="020F0502020204030204" pitchFamily="34" charset="0"/>
                <a:cs typeface="Calibri-Bold"/>
              </a:rPr>
              <a:t>virales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6032" y="975360"/>
            <a:ext cx="11456997" cy="488115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endParaRPr lang="fr-FR" sz="4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7382" y="0"/>
            <a:ext cx="8911687" cy="1333500"/>
          </a:xfrm>
        </p:spPr>
        <p:txBody>
          <a:bodyPr>
            <a:noAutofit/>
          </a:bodyPr>
          <a:lstStyle/>
          <a:p>
            <a:pPr algn="ctr"/>
            <a:r>
              <a:rPr lang="fr-F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fr-F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rubéole</a:t>
            </a:r>
            <a:endParaRPr lang="fr-FR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2601" y="1172033"/>
            <a:ext cx="11620726" cy="4793339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1572895" algn="l"/>
              </a:tabLst>
            </a:pPr>
            <a:r>
              <a:rPr lang="fr-FR" sz="2400" b="1" dirty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 pathogène 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Virus </a:t>
            </a:r>
            <a:r>
              <a:rPr lang="fr-FR" sz="2800" b="1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ARN</a:t>
            </a:r>
            <a:r>
              <a:rPr lang="fr-FR" sz="2800" b="1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800" b="1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fr-FR" sz="2400" b="1" dirty="0">
                <a:solidFill>
                  <a:srgbClr val="F7964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clinique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             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2400" b="1" dirty="0" smtClean="0">
                <a:solidFill>
                  <a:srgbClr val="94363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rubéole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94363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acquise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primo-infection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pathologie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bénigne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petite enfance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2400" b="1" dirty="0" smtClean="0">
                <a:solidFill>
                  <a:srgbClr val="94363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rubéole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94363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congénitale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 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tératogène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126490" algn="l"/>
              </a:tabLs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contamination </a:t>
            </a:r>
            <a:r>
              <a:rPr lang="fr-FR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placentaire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948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518" y="605117"/>
            <a:ext cx="11031711" cy="4450977"/>
          </a:xfrm>
        </p:spPr>
        <p:txBody>
          <a:bodyPr>
            <a:noAutofit/>
          </a:bodyPr>
          <a:lstStyle/>
          <a:p>
            <a:pPr marL="144000" lvl="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44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syndrome malformatif</a:t>
            </a:r>
            <a:r>
              <a:rPr lang="fr-FR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144000" lvl="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fr-FR" sz="3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lesion</a:t>
            </a: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oculaire :</a:t>
            </a:r>
            <a:endParaRPr lang="fr-FR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Cataracte ,</a:t>
            </a: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microphtalmie , opacité </a:t>
            </a: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cornéenne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3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lesion</a:t>
            </a: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auditive :</a:t>
            </a:r>
            <a:endParaRPr lang="fr-FR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Surdité 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3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lesion</a:t>
            </a: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neurologique :</a:t>
            </a:r>
            <a:endParaRPr lang="fr-FR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Microcéphalie ,retard mental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3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lesion</a:t>
            </a:r>
            <a:r>
              <a:rPr lang="fr-FR" sz="3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cardiaque :</a:t>
            </a:r>
            <a:endParaRPr lang="fr-FR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Persistance </a:t>
            </a: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canal artériel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44000">
              <a:lnSpc>
                <a:spcPct val="110000"/>
              </a:lnSpc>
              <a:spcBef>
                <a:spcPts val="0"/>
              </a:spcBef>
              <a:buNone/>
              <a:tabLst>
                <a:tab pos="1126490" algn="l"/>
              </a:tabLst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malformation </a:t>
            </a: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dentaire </a:t>
            </a:r>
            <a:endParaRPr lang="fr-FR" sz="32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  <a:tabLst>
                <a:tab pos="1126490" algn="l"/>
              </a:tabLst>
            </a:pP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4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121</Words>
  <Application>Microsoft Office PowerPoint</Application>
  <PresentationFormat>Personnalisé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Débit</vt:lpstr>
      <vt:lpstr>  INFECTION ET GROSSESSE</vt:lpstr>
      <vt:lpstr>1/Introduction :</vt:lpstr>
      <vt:lpstr>2/Les infections bactériennes </vt:lpstr>
      <vt:lpstr>Diapositive 4</vt:lpstr>
      <vt:lpstr>Diapositive 5</vt:lpstr>
      <vt:lpstr>Toute fièvre est une listériose jusqu’à preuve du contraire</vt:lpstr>
      <vt:lpstr>3/Les infections virales</vt:lpstr>
      <vt:lpstr>   La rubéole</vt:lpstr>
      <vt:lpstr>Diapositive 9</vt:lpstr>
      <vt:lpstr>Diapositive 10</vt:lpstr>
      <vt:lpstr>4-les infections parasitaire :</vt:lpstr>
      <vt:lpstr>Diapositive 12</vt:lpstr>
      <vt:lpstr>Diapositive 13</vt:lpstr>
      <vt:lpstr>Rougeole</vt:lpstr>
      <vt:lpstr>                                                                                                   III/Biologie: Sérologie IgM  </vt:lpstr>
      <vt:lpstr>Impact sur la grossesse</vt:lpstr>
      <vt:lpstr>P.E.C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ET GROSSESSE</dc:title>
  <dc:creator>ADEL</dc:creator>
  <cp:lastModifiedBy>shift</cp:lastModifiedBy>
  <cp:revision>26</cp:revision>
  <dcterms:created xsi:type="dcterms:W3CDTF">2015-02-11T08:00:48Z</dcterms:created>
  <dcterms:modified xsi:type="dcterms:W3CDTF">2018-10-17T22:05:24Z</dcterms:modified>
</cp:coreProperties>
</file>