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4" r:id="rId10"/>
    <p:sldId id="274" r:id="rId11"/>
    <p:sldId id="265" r:id="rId12"/>
    <p:sldId id="267" r:id="rId13"/>
    <p:sldId id="276" r:id="rId14"/>
    <p:sldId id="279" r:id="rId15"/>
    <p:sldId id="272" r:id="rId16"/>
    <p:sldId id="268" r:id="rId17"/>
    <p:sldId id="277" r:id="rId18"/>
    <p:sldId id="278" r:id="rId19"/>
    <p:sldId id="275" r:id="rId20"/>
    <p:sldId id="270" r:id="rId21"/>
    <p:sldId id="271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443C6-D9B8-4A87-9B9E-3630365D13CC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1366C-0322-47E5-AF25-5245648745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76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1366C-0322-47E5-AF25-5245648745B5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59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671-98A1-4F38-A275-D885714753F1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671-98A1-4F38-A275-D885714753F1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671-98A1-4F38-A275-D885714753F1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CBA671-98A1-4F38-A275-D885714753F1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671-98A1-4F38-A275-D885714753F1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0CBA671-98A1-4F38-A275-D885714753F1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0CBA671-98A1-4F38-A275-D885714753F1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671-98A1-4F38-A275-D885714753F1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671-98A1-4F38-A275-D885714753F1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0CBA671-98A1-4F38-A275-D885714753F1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CBA671-98A1-4F38-A275-D885714753F1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0CBA671-98A1-4F38-A275-D885714753F1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2426" y="457200"/>
            <a:ext cx="8540054" cy="2438399"/>
          </a:xfrm>
          <a:ln>
            <a:solidFill>
              <a:srgbClr val="00B0F0"/>
            </a:solidFill>
          </a:ln>
          <a:scene3d>
            <a:camera prst="perspectiveRelaxed"/>
            <a:lightRig rig="threePt" dir="t"/>
          </a:scene3d>
        </p:spPr>
        <p:txBody>
          <a:bodyPr/>
          <a:lstStyle/>
          <a:p>
            <a:pPr algn="ctr"/>
            <a:r>
              <a:rPr lang="fr-FR" dirty="0" smtClean="0">
                <a:solidFill>
                  <a:srgbClr val="00B0F0"/>
                </a:solidFill>
                <a:latin typeface="Comic Sans MS" pitchFamily="66" charset="0"/>
              </a:rPr>
              <a:t>Fièvre boutonneuse méditerranéenne</a:t>
            </a:r>
            <a:endParaRPr lang="fr-FR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75856" y="2420888"/>
            <a:ext cx="2880320" cy="830997"/>
          </a:xfrm>
          <a:prstGeom prst="rect">
            <a:avLst/>
          </a:prstGeom>
          <a:noFill/>
          <a:ln>
            <a:solidFill>
              <a:srgbClr val="FFFF00"/>
            </a:solidFill>
          </a:ln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rgbClr val="FFFF00"/>
                </a:solidFill>
                <a:latin typeface="Comic Sans MS" pitchFamily="66" charset="0"/>
              </a:rPr>
              <a:t>FBM</a:t>
            </a:r>
            <a:endParaRPr lang="fr-FR" sz="4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1347788" y="5457825"/>
            <a:ext cx="61765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b="1" dirty="0"/>
              <a:t>Dr </a:t>
            </a:r>
            <a:r>
              <a:rPr lang="fr-FR" b="1" dirty="0" smtClean="0"/>
              <a:t>HADJAISSA</a:t>
            </a:r>
          </a:p>
          <a:p>
            <a:pPr algn="ctr" eaLnBrk="1" hangingPunct="1"/>
            <a:r>
              <a:rPr lang="fr-FR" dirty="0"/>
              <a:t>Maître assistant en Maladies infectieuses</a:t>
            </a:r>
            <a:endParaRPr lang="fr-FR" b="1" dirty="0"/>
          </a:p>
          <a:p>
            <a:pPr algn="ctr" eaLnBrk="1" hangingPunct="1"/>
            <a:r>
              <a:rPr lang="fr-FR" b="1" dirty="0"/>
              <a:t>Faculté de médecine</a:t>
            </a:r>
          </a:p>
          <a:p>
            <a:pPr algn="ctr" eaLnBrk="1" hangingPunct="1"/>
            <a:r>
              <a:rPr lang="fr-FR" b="1" dirty="0"/>
              <a:t>Service des maladies infectieuses</a:t>
            </a:r>
          </a:p>
        </p:txBody>
      </p:sp>
    </p:spTree>
    <p:extLst>
      <p:ext uri="{BB962C8B-B14F-4D97-AF65-F5344CB8AC3E}">
        <p14:creationId xmlns:p14="http://schemas.microsoft.com/office/powerpoint/2010/main" val="2628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91492" y="1340768"/>
            <a:ext cx="8745003" cy="4724400"/>
          </a:xfrm>
          <a:ln>
            <a:solidFill>
              <a:srgbClr val="FFFF00"/>
            </a:solidFill>
          </a:ln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FFFF00"/>
                </a:solidFill>
                <a:latin typeface="Comic Sans MS" pitchFamily="66" charset="0"/>
              </a:rPr>
              <a:t>PHASE</a:t>
            </a:r>
            <a:r>
              <a:rPr lang="fr-FR" sz="1900" dirty="0" smtClean="0">
                <a:solidFill>
                  <a:srgbClr val="FFFF00"/>
                </a:solidFill>
                <a:latin typeface="Comic Sans MS" pitchFamily="66" charset="0"/>
              </a:rPr>
              <a:t> D </a:t>
            </a:r>
            <a:r>
              <a:rPr lang="fr-FR" sz="2200" dirty="0" smtClean="0">
                <a:solidFill>
                  <a:srgbClr val="FFFF00"/>
                </a:solidFill>
                <a:latin typeface="Comic Sans MS" pitchFamily="66" charset="0"/>
              </a:rPr>
              <a:t>’ÉTAT</a:t>
            </a:r>
            <a:r>
              <a:rPr lang="fr-FR" sz="19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fr-FR" sz="2400" dirty="0" smtClean="0"/>
              <a:t>: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</a:t>
            </a:r>
            <a:r>
              <a:rPr lang="fr-FR" sz="2400" dirty="0"/>
              <a:t>- </a:t>
            </a:r>
            <a:r>
              <a:rPr lang="fr-FR" sz="2400" b="1" u="sng" dirty="0">
                <a:solidFill>
                  <a:srgbClr val="92D050"/>
                </a:solidFill>
              </a:rPr>
              <a:t>Signes généraux : </a:t>
            </a:r>
            <a:r>
              <a:rPr lang="fr-FR" sz="2400" dirty="0"/>
              <a:t>asthénie est majeure, une hypotension et amaigrissement souvent important. </a:t>
            </a:r>
            <a:endParaRPr lang="fr-FR" sz="2400" dirty="0" smtClean="0"/>
          </a:p>
          <a:p>
            <a:r>
              <a:rPr lang="fr-FR" sz="2400" dirty="0" smtClean="0"/>
              <a:t> - </a:t>
            </a:r>
            <a:r>
              <a:rPr lang="fr-FR" sz="2400" b="1" u="sng" dirty="0" smtClean="0">
                <a:solidFill>
                  <a:srgbClr val="92D050"/>
                </a:solidFill>
              </a:rPr>
              <a:t>Signes </a:t>
            </a:r>
            <a:r>
              <a:rPr lang="fr-FR" sz="2400" b="1" u="sng" dirty="0" err="1">
                <a:solidFill>
                  <a:srgbClr val="92D050"/>
                </a:solidFill>
              </a:rPr>
              <a:t>cutanéomuqueux</a:t>
            </a:r>
            <a:r>
              <a:rPr lang="fr-FR" sz="2400" b="1" u="sng" dirty="0">
                <a:solidFill>
                  <a:srgbClr val="92D050"/>
                </a:solidFill>
              </a:rPr>
              <a:t> </a:t>
            </a:r>
            <a:r>
              <a:rPr lang="fr-FR" sz="2400" dirty="0" smtClean="0"/>
              <a:t>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fr-FR" sz="2400" dirty="0" smtClean="0"/>
              <a:t> </a:t>
            </a:r>
            <a:r>
              <a:rPr lang="fr-FR" sz="2900" b="1" dirty="0" smtClean="0">
                <a:solidFill>
                  <a:srgbClr val="00B0F0"/>
                </a:solidFill>
              </a:rPr>
              <a:t>Eruption </a:t>
            </a:r>
            <a:r>
              <a:rPr lang="fr-FR" sz="2900" b="1" dirty="0">
                <a:solidFill>
                  <a:srgbClr val="00B0F0"/>
                </a:solidFill>
              </a:rPr>
              <a:t>:</a:t>
            </a:r>
            <a:r>
              <a:rPr lang="fr-FR" sz="2400" dirty="0"/>
              <a:t> </a:t>
            </a:r>
            <a:endParaRPr lang="fr-FR" sz="2400" dirty="0" smtClean="0"/>
          </a:p>
          <a:p>
            <a:r>
              <a:rPr lang="fr-FR" sz="2400" dirty="0"/>
              <a:t> </a:t>
            </a:r>
            <a:r>
              <a:rPr lang="fr-FR" sz="2400" dirty="0" smtClean="0"/>
              <a:t>    - </a:t>
            </a:r>
            <a:r>
              <a:rPr lang="fr-FR" sz="2400" dirty="0" err="1" smtClean="0"/>
              <a:t>Maculopapuleuse</a:t>
            </a:r>
            <a:r>
              <a:rPr lang="fr-FR" sz="2400" dirty="0" smtClean="0"/>
              <a:t> </a:t>
            </a:r>
            <a:r>
              <a:rPr lang="fr-FR" sz="2400" dirty="0"/>
              <a:t>avec parfois un relief marqué (boutonneuse</a:t>
            </a:r>
            <a:r>
              <a:rPr lang="fr-FR" sz="2400" dirty="0" smtClean="0"/>
              <a:t>)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- Généralisée </a:t>
            </a:r>
            <a:r>
              <a:rPr lang="fr-FR" sz="2400" dirty="0"/>
              <a:t>atteignant paumes et plantes mais respecte le visage le plus </a:t>
            </a:r>
            <a:r>
              <a:rPr lang="fr-FR" sz="2400" dirty="0" smtClean="0"/>
              <a:t>souvent</a:t>
            </a:r>
            <a:r>
              <a:rPr lang="fr-FR" sz="2400" dirty="0"/>
              <a:t> </a:t>
            </a:r>
            <a:endParaRPr lang="fr-FR" sz="2400" dirty="0" smtClean="0"/>
          </a:p>
          <a:p>
            <a:r>
              <a:rPr lang="fr-FR" sz="2400" dirty="0"/>
              <a:t> </a:t>
            </a:r>
            <a:r>
              <a:rPr lang="fr-FR" sz="2400" dirty="0" smtClean="0"/>
              <a:t>    - Nodulaire</a:t>
            </a:r>
            <a:r>
              <a:rPr lang="fr-FR" sz="2400" dirty="0"/>
              <a:t>; elle peut être </a:t>
            </a:r>
            <a:r>
              <a:rPr lang="fr-FR" sz="2400" dirty="0" err="1"/>
              <a:t>purpurique</a:t>
            </a:r>
            <a:r>
              <a:rPr lang="fr-FR" sz="2400" dirty="0"/>
              <a:t> (en particulier aux membres inférieurs) et représente alors un signe de gravité. </a:t>
            </a:r>
            <a:endParaRPr lang="fr-FR" sz="2400" dirty="0" smtClean="0"/>
          </a:p>
          <a:p>
            <a:r>
              <a:rPr lang="fr-FR" sz="2400" dirty="0"/>
              <a:t> </a:t>
            </a:r>
            <a:r>
              <a:rPr lang="fr-FR" sz="2400" dirty="0" smtClean="0"/>
              <a:t>    - Peut </a:t>
            </a:r>
            <a:r>
              <a:rPr lang="fr-FR" sz="2400" dirty="0"/>
              <a:t>laisser entre le 10ème et 15ème jour, une pigmentation brunâtre en peau de léopard. </a:t>
            </a:r>
            <a:endParaRPr lang="fr-FR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fr-FR" sz="2900" b="1" dirty="0">
                <a:solidFill>
                  <a:srgbClr val="00B0F0"/>
                </a:solidFill>
              </a:rPr>
              <a:t>    L'atteinte muqueuse </a:t>
            </a:r>
            <a:r>
              <a:rPr lang="fr-FR" sz="2400" dirty="0"/>
              <a:t>: conjonctivite unilatérale qui peut représenter la porte d'entrée de l'infection. </a:t>
            </a:r>
            <a:endParaRPr lang="fr-FR" sz="2400" dirty="0" smtClean="0"/>
          </a:p>
          <a:p>
            <a:r>
              <a:rPr lang="fr-FR" sz="2400" b="1" u="sng" dirty="0">
                <a:solidFill>
                  <a:srgbClr val="92D050"/>
                </a:solidFill>
              </a:rPr>
              <a:t>- Hépatite biologique est banale. - Une hépatomégalie, une splénomégalie</a:t>
            </a:r>
            <a:r>
              <a:rPr lang="fr-FR" sz="2400" dirty="0"/>
              <a:t>. 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52426" y="228600"/>
            <a:ext cx="8684070" cy="752128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r-FR" b="1" smtClean="0">
                <a:solidFill>
                  <a:srgbClr val="FFFF00"/>
                </a:solidFill>
                <a:latin typeface="Comic Sans MS" pitchFamily="66" charset="0"/>
              </a:rPr>
              <a:t>CLINIQUE</a:t>
            </a:r>
            <a:endParaRPr 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" r="2490"/>
          <a:stretch>
            <a:fillRect/>
          </a:stretch>
        </p:blipFill>
        <p:spPr>
          <a:xfrm>
            <a:off x="4788024" y="1340768"/>
            <a:ext cx="4355975" cy="4317082"/>
          </a:xfrm>
          <a:ln>
            <a:solidFill>
              <a:srgbClr val="FFFF00"/>
            </a:solidFill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4176" y="275208"/>
            <a:ext cx="4572000" cy="70552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ERUPTION  FBM</a:t>
            </a:r>
            <a:endParaRPr lang="fr-FR" dirty="0">
              <a:solidFill>
                <a:srgbClr val="FFFF00"/>
              </a:solidFill>
            </a:endParaRPr>
          </a:p>
        </p:txBody>
      </p:sp>
      <p:pic>
        <p:nvPicPr>
          <p:cNvPr id="6" name="Espace réservé pour une image 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0" r="16550"/>
          <a:stretch>
            <a:fillRect/>
          </a:stretch>
        </p:blipFill>
        <p:spPr>
          <a:xfrm>
            <a:off x="467544" y="1340768"/>
            <a:ext cx="4130799" cy="4392488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4856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352426" y="1679064"/>
            <a:ext cx="8684070" cy="4270216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fr-FR" sz="2000" dirty="0" smtClean="0"/>
              <a:t> </a:t>
            </a:r>
            <a:r>
              <a:rPr lang="fr-FR" sz="1700" b="1" u="sng" dirty="0">
                <a:solidFill>
                  <a:srgbClr val="92D050"/>
                </a:solidFill>
              </a:rPr>
              <a:t>Atteinte pulmonaire </a:t>
            </a:r>
            <a:r>
              <a:rPr lang="fr-FR" sz="2000" dirty="0"/>
              <a:t>: Toux, dyspnée, image </a:t>
            </a:r>
            <a:r>
              <a:rPr lang="fr-FR" sz="2000" dirty="0" err="1"/>
              <a:t>réticulo</a:t>
            </a:r>
            <a:r>
              <a:rPr lang="fr-FR" sz="2000" dirty="0"/>
              <a:t> nodulaire. </a:t>
            </a:r>
            <a:endParaRPr lang="fr-FR" sz="2000" dirty="0" smtClean="0"/>
          </a:p>
          <a:p>
            <a:pPr marL="342900" indent="-342900">
              <a:buFont typeface="Wingdings" pitchFamily="2" charset="2"/>
              <a:buChar char="Ø"/>
            </a:pPr>
            <a:endParaRPr lang="fr-FR" sz="20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fr-FR" sz="1700" b="1" u="sng" dirty="0" smtClean="0">
                <a:solidFill>
                  <a:srgbClr val="92D050"/>
                </a:solidFill>
              </a:rPr>
              <a:t>Atteinte </a:t>
            </a:r>
            <a:r>
              <a:rPr lang="fr-FR" sz="1700" b="1" u="sng" dirty="0">
                <a:solidFill>
                  <a:srgbClr val="92D050"/>
                </a:solidFill>
              </a:rPr>
              <a:t>cardiaque </a:t>
            </a:r>
            <a:r>
              <a:rPr lang="fr-FR" sz="2000" dirty="0"/>
              <a:t>: modification électrique (11% des cas) allongement de l’espace PR, trouble de la repolarisation et de la conduction. Des formes grave put fréquentes : bradycardie, phlébite des membres inferieurs compliqué parfois d’embolie. </a:t>
            </a:r>
            <a:endParaRPr lang="fr-FR" sz="2000" dirty="0" smtClean="0"/>
          </a:p>
          <a:p>
            <a:pPr marL="342900" indent="-342900">
              <a:buFont typeface="Wingdings" pitchFamily="2" charset="2"/>
              <a:buChar char="Ø"/>
            </a:pPr>
            <a:endParaRPr lang="fr-FR" sz="20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fr-FR" sz="1700" b="1" u="sng" dirty="0" smtClean="0">
                <a:solidFill>
                  <a:srgbClr val="92D050"/>
                </a:solidFill>
              </a:rPr>
              <a:t>Atteinte </a:t>
            </a:r>
            <a:r>
              <a:rPr lang="fr-FR" sz="1700" b="1" u="sng" dirty="0">
                <a:solidFill>
                  <a:srgbClr val="92D050"/>
                </a:solidFill>
              </a:rPr>
              <a:t>neurologique : </a:t>
            </a:r>
            <a:r>
              <a:rPr lang="fr-FR" sz="2000" dirty="0"/>
              <a:t>signes méningés fréquente avec LCR normal. Avec parfois méningite lymphocytaire. L’atteinte </a:t>
            </a:r>
            <a:r>
              <a:rPr lang="fr-FR" sz="2000" dirty="0" err="1"/>
              <a:t>encéphalitique</a:t>
            </a:r>
            <a:r>
              <a:rPr lang="fr-FR" sz="2000" dirty="0"/>
              <a:t> est fréquente dans les formes </a:t>
            </a:r>
            <a:r>
              <a:rPr lang="fr-FR" sz="2000" dirty="0" smtClean="0"/>
              <a:t>graves avec </a:t>
            </a:r>
            <a:r>
              <a:rPr lang="fr-FR" sz="2000" dirty="0"/>
              <a:t>coma et </a:t>
            </a:r>
            <a:r>
              <a:rPr lang="fr-FR" sz="2000" dirty="0" err="1"/>
              <a:t>convultion</a:t>
            </a:r>
            <a:r>
              <a:rPr lang="fr-FR" sz="2000" dirty="0"/>
              <a:t>. L’atteinte du VIII ou polyradiculonévrite est plus rare. </a:t>
            </a:r>
            <a:endParaRPr lang="fr-FR" sz="2000" dirty="0" smtClean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52426" y="228600"/>
            <a:ext cx="8684070" cy="752128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r-FR" b="1" smtClean="0">
                <a:solidFill>
                  <a:srgbClr val="FFFF00"/>
                </a:solidFill>
                <a:latin typeface="Comic Sans MS" pitchFamily="66" charset="0"/>
              </a:rPr>
              <a:t>CLINIQUE</a:t>
            </a:r>
            <a:endParaRPr 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411760" y="1052736"/>
            <a:ext cx="4353519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Autres manifestations</a:t>
            </a:r>
          </a:p>
        </p:txBody>
      </p:sp>
    </p:spTree>
    <p:extLst>
      <p:ext uri="{BB962C8B-B14F-4D97-AF65-F5344CB8AC3E}">
        <p14:creationId xmlns:p14="http://schemas.microsoft.com/office/powerpoint/2010/main" val="23462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684070" cy="47244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fr-FR" b="1" u="sng" dirty="0">
                <a:solidFill>
                  <a:srgbClr val="92D050"/>
                </a:solidFill>
              </a:rPr>
              <a:t>Atteinte hématologique </a:t>
            </a:r>
            <a:r>
              <a:rPr lang="fr-FR" sz="2000" dirty="0"/>
              <a:t>: trouble de la coagulation dans les formes graves (thrombopénie CIVD</a:t>
            </a:r>
            <a:r>
              <a:rPr lang="fr-FR" sz="2000" dirty="0" smtClean="0"/>
              <a:t>).</a:t>
            </a:r>
          </a:p>
          <a:p>
            <a:pPr marL="342900" indent="-342900">
              <a:buFont typeface="Wingdings" pitchFamily="2" charset="2"/>
              <a:buChar char="Ø"/>
            </a:pPr>
            <a:endParaRPr lang="fr-FR" sz="2000" dirty="0"/>
          </a:p>
          <a:p>
            <a:pPr marL="342900" indent="-342900">
              <a:buFont typeface="Wingdings" pitchFamily="2" charset="2"/>
              <a:buChar char="Ø"/>
            </a:pPr>
            <a:r>
              <a:rPr lang="fr-FR" b="1" u="sng" dirty="0">
                <a:solidFill>
                  <a:srgbClr val="92D050"/>
                </a:solidFill>
              </a:rPr>
              <a:t> Atteinte rénale </a:t>
            </a:r>
            <a:r>
              <a:rPr lang="fr-FR" sz="2000" dirty="0"/>
              <a:t>: peut </a:t>
            </a:r>
            <a:r>
              <a:rPr lang="fr-FR" sz="2000" dirty="0" err="1"/>
              <a:t>etre</a:t>
            </a:r>
            <a:r>
              <a:rPr lang="fr-FR" sz="2000" dirty="0"/>
              <a:t> majeur : insuffisance rénale ou mineur : </a:t>
            </a:r>
            <a:r>
              <a:rPr lang="fr-FR" sz="2000" dirty="0" err="1"/>
              <a:t>proteinurie</a:t>
            </a:r>
            <a:r>
              <a:rPr lang="fr-FR" sz="2000" dirty="0"/>
              <a:t>. </a:t>
            </a:r>
            <a:endParaRPr lang="fr-FR" sz="2000" dirty="0" smtClean="0"/>
          </a:p>
          <a:p>
            <a:pPr marL="342900" indent="-342900">
              <a:buFont typeface="Wingdings" pitchFamily="2" charset="2"/>
              <a:buChar char="Ø"/>
            </a:pPr>
            <a:endParaRPr lang="fr-FR" sz="2000" dirty="0"/>
          </a:p>
          <a:p>
            <a:pPr marL="342900" indent="-342900">
              <a:buFont typeface="Wingdings" pitchFamily="2" charset="2"/>
              <a:buChar char="Ø"/>
            </a:pPr>
            <a:r>
              <a:rPr lang="fr-FR" b="1" u="sng" dirty="0">
                <a:solidFill>
                  <a:srgbClr val="92D050"/>
                </a:solidFill>
              </a:rPr>
              <a:t>Atteinte digestive </a:t>
            </a:r>
            <a:r>
              <a:rPr lang="fr-FR" sz="2000" dirty="0"/>
              <a:t>: Pancréatite, ictère, diarrhée, hémorragie digestive. </a:t>
            </a:r>
            <a:endParaRPr lang="fr-FR" sz="20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fr-FR" b="1" u="sng" dirty="0">
                <a:solidFill>
                  <a:srgbClr val="92D050"/>
                </a:solidFill>
              </a:rPr>
              <a:t>Manifestations biologiques </a:t>
            </a:r>
            <a:r>
              <a:rPr lang="fr-FR" sz="2000" dirty="0"/>
              <a:t>: dans le premier jour : thrombopénie avec leucopénie, suivi d’hyperleucocytose à PN, les transaminases sont augmentées.</a:t>
            </a:r>
          </a:p>
          <a:p>
            <a:endParaRPr lang="fr-FR" sz="20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52426" y="228600"/>
            <a:ext cx="8684070" cy="752128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CLINIQUE</a:t>
            </a:r>
            <a:endParaRPr 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11760" y="1052736"/>
            <a:ext cx="4353519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Autres manifestations</a:t>
            </a:r>
          </a:p>
        </p:txBody>
      </p:sp>
    </p:spTree>
    <p:extLst>
      <p:ext uri="{BB962C8B-B14F-4D97-AF65-F5344CB8AC3E}">
        <p14:creationId xmlns:p14="http://schemas.microsoft.com/office/powerpoint/2010/main" val="7487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4" t="28083" r="22598" b="16781"/>
          <a:stretch/>
        </p:blipFill>
        <p:spPr bwMode="auto">
          <a:xfrm>
            <a:off x="179512" y="1778463"/>
            <a:ext cx="8784976" cy="4602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323528" y="116632"/>
            <a:ext cx="8684070" cy="752128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CLINIQUE</a:t>
            </a:r>
            <a:endParaRPr 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11760" y="1052736"/>
            <a:ext cx="4353519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FBM MALIGNE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5114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252022" cy="3838168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400" dirty="0">
                <a:latin typeface="Comic Sans MS" pitchFamily="66" charset="0"/>
              </a:rPr>
              <a:t>Les complications sont peut fréquentes sur terrain particulier</a:t>
            </a:r>
            <a:r>
              <a:rPr lang="fr-FR" sz="2400" dirty="0" smtClean="0">
                <a:latin typeface="Comic Sans MS" pitchFamily="66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latin typeface="Comic Sans MS" pitchFamily="66" charset="0"/>
              </a:rPr>
              <a:t> </a:t>
            </a:r>
            <a:r>
              <a:rPr lang="fr-FR" sz="2400" dirty="0">
                <a:latin typeface="Comic Sans MS" pitchFamily="66" charset="0"/>
              </a:rPr>
              <a:t>La mortalité peut atteindre 50% des cas du fait du retard de diagnostic. </a:t>
            </a:r>
            <a:endParaRPr lang="fr-FR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latin typeface="Comic Sans MS" pitchFamily="66" charset="0"/>
              </a:rPr>
              <a:t>Sous </a:t>
            </a:r>
            <a:r>
              <a:rPr lang="fr-FR" sz="2400" dirty="0">
                <a:latin typeface="Comic Sans MS" pitchFamily="66" charset="0"/>
              </a:rPr>
              <a:t>traitement antibiotique l’évolution est rapidement favorable en 2 à 3 jours.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8396038" cy="680120"/>
          </a:xfrm>
          <a:solidFill>
            <a:srgbClr val="C00000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Comic Sans MS" pitchFamily="66" charset="0"/>
              </a:rPr>
              <a:t>EVOLUTION</a:t>
            </a:r>
          </a:p>
        </p:txBody>
      </p:sp>
    </p:spTree>
    <p:extLst>
      <p:ext uri="{BB962C8B-B14F-4D97-AF65-F5344CB8AC3E}">
        <p14:creationId xmlns:p14="http://schemas.microsoft.com/office/powerpoint/2010/main" val="21824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612062" cy="47244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fr-FR" sz="2000" b="1" u="sng" dirty="0">
                <a:solidFill>
                  <a:srgbClr val="92D050"/>
                </a:solidFill>
              </a:rPr>
              <a:t>Les éléments cliniques et épidémiologiques </a:t>
            </a:r>
            <a:r>
              <a:rPr lang="fr-FR" sz="2000" dirty="0"/>
              <a:t>: </a:t>
            </a:r>
            <a:endParaRPr lang="fr-FR" sz="2000" dirty="0" smtClean="0"/>
          </a:p>
          <a:p>
            <a:r>
              <a:rPr lang="fr-FR" sz="2000" dirty="0"/>
              <a:t> </a:t>
            </a:r>
            <a:r>
              <a:rPr lang="fr-FR" sz="2000" dirty="0" smtClean="0"/>
              <a:t>        - </a:t>
            </a:r>
            <a:r>
              <a:rPr lang="fr-FR" sz="2000" dirty="0"/>
              <a:t>fièvre éruptive estivale en zone d'endémie</a:t>
            </a:r>
            <a:r>
              <a:rPr lang="fr-FR" sz="2000" dirty="0" smtClean="0"/>
              <a:t>.</a:t>
            </a:r>
          </a:p>
          <a:p>
            <a:r>
              <a:rPr lang="fr-FR" sz="2000" dirty="0"/>
              <a:t> </a:t>
            </a:r>
            <a:r>
              <a:rPr lang="fr-FR" sz="2000" dirty="0" smtClean="0"/>
              <a:t>        </a:t>
            </a:r>
            <a:r>
              <a:rPr lang="fr-FR" sz="2000" dirty="0"/>
              <a:t>- "tache noire". </a:t>
            </a:r>
            <a:endParaRPr lang="fr-FR" sz="20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fr-FR" sz="2000" b="1" u="sng" dirty="0" smtClean="0">
                <a:solidFill>
                  <a:srgbClr val="92D050"/>
                </a:solidFill>
              </a:rPr>
              <a:t>Éléments </a:t>
            </a:r>
            <a:r>
              <a:rPr lang="fr-FR" sz="2000" b="1" u="sng" dirty="0" err="1">
                <a:solidFill>
                  <a:srgbClr val="92D050"/>
                </a:solidFill>
              </a:rPr>
              <a:t>paracliniques</a:t>
            </a:r>
            <a:r>
              <a:rPr lang="fr-FR" sz="2000" dirty="0"/>
              <a:t>: </a:t>
            </a:r>
            <a:endParaRPr lang="fr-FR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fr-FR" sz="2000" dirty="0">
                <a:solidFill>
                  <a:srgbClr val="00B0F0"/>
                </a:solidFill>
              </a:rPr>
              <a:t>D</a:t>
            </a:r>
            <a:r>
              <a:rPr lang="fr-FR" sz="2000" dirty="0" smtClean="0">
                <a:solidFill>
                  <a:srgbClr val="00B0F0"/>
                </a:solidFill>
              </a:rPr>
              <a:t>iagnostic </a:t>
            </a:r>
            <a:r>
              <a:rPr lang="fr-FR" sz="2000" dirty="0">
                <a:solidFill>
                  <a:srgbClr val="00B0F0"/>
                </a:solidFill>
              </a:rPr>
              <a:t>non spécifique</a:t>
            </a:r>
            <a:r>
              <a:rPr lang="fr-FR" sz="2000" dirty="0"/>
              <a:t>: </a:t>
            </a:r>
            <a:endParaRPr lang="fr-FR" sz="2000" dirty="0" smtClean="0"/>
          </a:p>
          <a:p>
            <a:r>
              <a:rPr lang="fr-FR" sz="2000" dirty="0" smtClean="0"/>
              <a:t>              - Une </a:t>
            </a:r>
            <a:r>
              <a:rPr lang="fr-FR" sz="2000" dirty="0"/>
              <a:t>thrombopénie et une leucopénie sont notées, </a:t>
            </a:r>
            <a:endParaRPr lang="fr-FR" sz="2000" dirty="0" smtClean="0"/>
          </a:p>
          <a:p>
            <a:r>
              <a:rPr lang="fr-FR" sz="2000" dirty="0"/>
              <a:t> </a:t>
            </a:r>
            <a:r>
              <a:rPr lang="fr-FR" sz="2000" dirty="0" smtClean="0"/>
              <a:t>            - Suivies </a:t>
            </a:r>
            <a:r>
              <a:rPr lang="fr-FR" sz="2000" dirty="0"/>
              <a:t>d'une hyperleucocytose à polynucléaires. </a:t>
            </a:r>
            <a:endParaRPr lang="fr-FR" sz="2000" dirty="0" smtClean="0"/>
          </a:p>
          <a:p>
            <a:r>
              <a:rPr lang="fr-FR" sz="2000" dirty="0" smtClean="0"/>
              <a:t>            -  La </a:t>
            </a:r>
            <a:r>
              <a:rPr lang="fr-FR" sz="2000" dirty="0"/>
              <a:t>VS est élevée. Les transaminases et les LDH sont fréquemment élevées </a:t>
            </a:r>
            <a:endParaRPr lang="fr-FR" sz="2000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608112"/>
          </a:xfrm>
          <a:solidFill>
            <a:srgbClr val="C00000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FFFF00"/>
                </a:solidFill>
                <a:latin typeface="Comic Sans MS" pitchFamily="66" charset="0"/>
              </a:rPr>
              <a:t>DIAGNOSTIC</a:t>
            </a:r>
          </a:p>
        </p:txBody>
      </p:sp>
    </p:spTree>
    <p:extLst>
      <p:ext uri="{BB962C8B-B14F-4D97-AF65-F5344CB8AC3E}">
        <p14:creationId xmlns:p14="http://schemas.microsoft.com/office/powerpoint/2010/main" val="10971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612062" cy="47244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000" dirty="0">
                <a:solidFill>
                  <a:srgbClr val="00B0F0"/>
                </a:solidFill>
              </a:rPr>
              <a:t>Diagnostic spécifique</a:t>
            </a:r>
            <a:r>
              <a:rPr lang="fr-FR" sz="2000" dirty="0"/>
              <a:t>: </a:t>
            </a:r>
          </a:p>
          <a:p>
            <a:r>
              <a:rPr lang="fr-FR" sz="2000" dirty="0"/>
              <a:t>     </a:t>
            </a:r>
            <a:r>
              <a:rPr lang="fr-FR" sz="2000" u="sng" dirty="0"/>
              <a:t>- Indirect +++ </a:t>
            </a:r>
            <a:r>
              <a:rPr lang="fr-FR" sz="2000" dirty="0"/>
              <a:t>: sérologie positive </a:t>
            </a:r>
            <a:r>
              <a:rPr lang="fr-FR" sz="2000" dirty="0" err="1"/>
              <a:t>qu</a:t>
            </a:r>
            <a:r>
              <a:rPr lang="fr-FR" sz="2000" dirty="0"/>
              <a:t> ’après 30j (2 sérums à 10j d ’intervalle) </a:t>
            </a:r>
          </a:p>
          <a:p>
            <a:r>
              <a:rPr lang="fr-FR" sz="2000" dirty="0"/>
              <a:t>     </a:t>
            </a:r>
            <a:r>
              <a:rPr lang="fr-FR" sz="2000" u="sng" dirty="0"/>
              <a:t>- Direct </a:t>
            </a:r>
            <a:r>
              <a:rPr lang="fr-FR" sz="2000" dirty="0"/>
              <a:t>: à partir de sang ou de biopsie cutanée en laboratoire spécialisé. </a:t>
            </a:r>
            <a:endParaRPr lang="fr-FR" sz="20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fr-FR" sz="2000" dirty="0" smtClean="0"/>
              <a:t>L’isolement </a:t>
            </a:r>
            <a:r>
              <a:rPr lang="fr-FR" sz="2000" dirty="0"/>
              <a:t>des rickettsies à l’hémoculture ou culture </a:t>
            </a:r>
            <a:r>
              <a:rPr lang="fr-FR" sz="2000" dirty="0" smtClean="0"/>
              <a:t>cellulaire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2000" dirty="0" smtClean="0"/>
              <a:t> </a:t>
            </a:r>
            <a:r>
              <a:rPr lang="fr-FR" sz="2000" dirty="0"/>
              <a:t>IFD de biopsie </a:t>
            </a:r>
            <a:r>
              <a:rPr lang="fr-FR" sz="2000" dirty="0" smtClean="0"/>
              <a:t>cutanée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2000" dirty="0" smtClean="0"/>
              <a:t> Sérologie </a:t>
            </a:r>
            <a:r>
              <a:rPr lang="fr-FR" sz="2000" dirty="0"/>
              <a:t>spécifique </a:t>
            </a:r>
            <a:r>
              <a:rPr lang="fr-FR" sz="2000" dirty="0" smtClean="0"/>
              <a:t>:</a:t>
            </a:r>
          </a:p>
          <a:p>
            <a:r>
              <a:rPr lang="fr-FR" sz="2000" dirty="0"/>
              <a:t> </a:t>
            </a:r>
            <a:r>
              <a:rPr lang="fr-FR" sz="2000" dirty="0" smtClean="0"/>
              <a:t>              - Réaction </a:t>
            </a:r>
            <a:r>
              <a:rPr lang="fr-FR" sz="2000" dirty="0"/>
              <a:t>de référence IFI prélèvement après 15jours : le seuil de positivité : 1/128. La présence </a:t>
            </a:r>
            <a:r>
              <a:rPr lang="fr-FR" sz="2000" dirty="0" err="1"/>
              <a:t>d’IgM</a:t>
            </a:r>
            <a:r>
              <a:rPr lang="fr-FR" sz="2000" dirty="0"/>
              <a:t> : </a:t>
            </a:r>
            <a:r>
              <a:rPr lang="fr-FR" sz="2000" dirty="0" err="1"/>
              <a:t>caractere</a:t>
            </a:r>
            <a:r>
              <a:rPr lang="fr-FR" sz="2000" dirty="0"/>
              <a:t> récent de l’infection. </a:t>
            </a:r>
            <a:endParaRPr lang="fr-FR" sz="2000" dirty="0" smtClean="0"/>
          </a:p>
          <a:p>
            <a:r>
              <a:rPr lang="fr-FR" sz="2000" dirty="0" smtClean="0"/>
              <a:t>               - Réaction </a:t>
            </a:r>
            <a:r>
              <a:rPr lang="fr-FR" sz="2000" dirty="0"/>
              <a:t>de Weil et Felix et </a:t>
            </a:r>
            <a:r>
              <a:rPr lang="fr-FR" sz="2000" dirty="0" err="1"/>
              <a:t>hémaglutination</a:t>
            </a:r>
            <a:r>
              <a:rPr lang="fr-FR" sz="2000" dirty="0"/>
              <a:t> sur lame de Giroud.</a:t>
            </a:r>
          </a:p>
          <a:p>
            <a:endParaRPr lang="fr-FR" sz="20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608112"/>
          </a:xfrm>
          <a:solidFill>
            <a:srgbClr val="C00000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FFFF00"/>
                </a:solidFill>
                <a:latin typeface="Comic Sans MS" pitchFamily="66" charset="0"/>
              </a:rPr>
              <a:t>DIAGNOSTIC</a:t>
            </a:r>
          </a:p>
        </p:txBody>
      </p:sp>
    </p:spTree>
    <p:extLst>
      <p:ext uri="{BB962C8B-B14F-4D97-AF65-F5344CB8AC3E}">
        <p14:creationId xmlns:p14="http://schemas.microsoft.com/office/powerpoint/2010/main" val="102491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1" t="19178" r="22120" b="10446"/>
          <a:stretch/>
        </p:blipFill>
        <p:spPr bwMode="auto">
          <a:xfrm>
            <a:off x="256750" y="980728"/>
            <a:ext cx="8851754" cy="557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608112"/>
          </a:xfrm>
          <a:solidFill>
            <a:srgbClr val="C00000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FFFF00"/>
                </a:solidFill>
                <a:latin typeface="Comic Sans MS" pitchFamily="66" charset="0"/>
              </a:rPr>
              <a:t>DIAGNOSTIC</a:t>
            </a:r>
          </a:p>
        </p:txBody>
      </p:sp>
    </p:spTree>
    <p:extLst>
      <p:ext uri="{BB962C8B-B14F-4D97-AF65-F5344CB8AC3E}">
        <p14:creationId xmlns:p14="http://schemas.microsoft.com/office/powerpoint/2010/main" val="277596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 err="1"/>
              <a:t>Sepsis</a:t>
            </a:r>
            <a:r>
              <a:rPr lang="fr-FR" sz="4400" dirty="0"/>
              <a:t> </a:t>
            </a:r>
            <a:endParaRPr lang="fr-FR" sz="4400" dirty="0" smtClean="0"/>
          </a:p>
          <a:p>
            <a:pPr algn="ctr"/>
            <a:endParaRPr lang="fr-FR" sz="4400" dirty="0" smtClean="0"/>
          </a:p>
          <a:p>
            <a:pPr algn="ctr"/>
            <a:r>
              <a:rPr lang="fr-FR" sz="4400" dirty="0" smtClean="0"/>
              <a:t>Scarlatine</a:t>
            </a:r>
          </a:p>
          <a:p>
            <a:pPr algn="ctr"/>
            <a:endParaRPr lang="fr-FR" sz="4400" dirty="0" smtClean="0"/>
          </a:p>
          <a:p>
            <a:pPr algn="ctr"/>
            <a:r>
              <a:rPr lang="fr-FR" sz="4400" dirty="0" smtClean="0"/>
              <a:t> </a:t>
            </a:r>
            <a:r>
              <a:rPr lang="fr-FR" sz="4400" dirty="0"/>
              <a:t>varicelle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410" y="156592"/>
            <a:ext cx="8612062" cy="680120"/>
          </a:xfrm>
          <a:solidFill>
            <a:srgbClr val="C000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FFFF00"/>
                </a:solidFill>
                <a:latin typeface="Comic Sans MS" pitchFamily="66" charset="0"/>
              </a:rPr>
              <a:t>DIAGNOSTIC DIFFÉRENTIEL</a:t>
            </a:r>
            <a:endParaRPr lang="fr-FR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62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8684070" cy="752128"/>
          </a:xfrm>
          <a:solidFill>
            <a:srgbClr val="C00000"/>
          </a:solidFill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INTRODUCTION</a:t>
            </a:r>
            <a:endParaRPr 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413351"/>
            <a:ext cx="8568952" cy="403187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fr-FR" sz="3200" dirty="0" err="1">
                <a:latin typeface="Comic Sans MS" pitchFamily="66" charset="0"/>
              </a:rPr>
              <a:t>Entropozoonose</a:t>
            </a:r>
            <a:r>
              <a:rPr lang="fr-FR" sz="3200" dirty="0">
                <a:latin typeface="Comic Sans MS" pitchFamily="66" charset="0"/>
              </a:rPr>
              <a:t> due à </a:t>
            </a:r>
            <a:r>
              <a:rPr lang="fr-FR" sz="3200" dirty="0" err="1">
                <a:latin typeface="Comic Sans MS" pitchFamily="66" charset="0"/>
              </a:rPr>
              <a:t>Rickettsia</a:t>
            </a:r>
            <a:r>
              <a:rPr lang="fr-FR" sz="3200" dirty="0">
                <a:latin typeface="Comic Sans MS" pitchFamily="66" charset="0"/>
              </a:rPr>
              <a:t> </a:t>
            </a:r>
            <a:r>
              <a:rPr lang="fr-FR" sz="3200" dirty="0" err="1">
                <a:latin typeface="Comic Sans MS" pitchFamily="66" charset="0"/>
              </a:rPr>
              <a:t>Conorii</a:t>
            </a:r>
            <a:r>
              <a:rPr lang="fr-FR" sz="3200" dirty="0">
                <a:latin typeface="Comic Sans MS" pitchFamily="66" charset="0"/>
              </a:rPr>
              <a:t>, coccobacille gram négatif intracellulaires strictes, la maladie est endémique </a:t>
            </a:r>
            <a:r>
              <a:rPr lang="fr-FR" sz="3200" dirty="0">
                <a:latin typeface="Comic Sans MS" pitchFamily="66" charset="0"/>
              </a:rPr>
              <a:t>(</a:t>
            </a:r>
            <a:r>
              <a:rPr lang="fr-FR" sz="3200" dirty="0" smtClean="0">
                <a:latin typeface="Comic Sans MS" pitchFamily="66" charset="0"/>
              </a:rPr>
              <a:t>pourtour méditerranéen). </a:t>
            </a:r>
            <a:endParaRPr lang="fr-FR" sz="3200" dirty="0" smtClean="0">
              <a:latin typeface="Comic Sans MS" pitchFamily="66" charset="0"/>
            </a:endParaRPr>
          </a:p>
          <a:p>
            <a:endParaRPr lang="fr-FR" sz="3200" dirty="0">
              <a:latin typeface="Comic Sans MS" pitchFamily="66" charset="0"/>
            </a:endParaRPr>
          </a:p>
          <a:p>
            <a:r>
              <a:rPr lang="fr-FR" sz="3200" dirty="0" smtClean="0">
                <a:latin typeface="Comic Sans MS" pitchFamily="66" charset="0"/>
              </a:rPr>
              <a:t>Transmise </a:t>
            </a:r>
            <a:r>
              <a:rPr lang="fr-FR" sz="3200" dirty="0">
                <a:latin typeface="Comic Sans MS" pitchFamily="66" charset="0"/>
              </a:rPr>
              <a:t>par la tique brune du chien (</a:t>
            </a:r>
            <a:r>
              <a:rPr lang="fr-FR" sz="3200" dirty="0" err="1">
                <a:latin typeface="Comic Sans MS" pitchFamily="66" charset="0"/>
              </a:rPr>
              <a:t>Rhipicephalus</a:t>
            </a:r>
            <a:r>
              <a:rPr lang="fr-FR" sz="3200" dirty="0">
                <a:latin typeface="Comic Sans MS" pitchFamily="66" charset="0"/>
              </a:rPr>
              <a:t> </a:t>
            </a:r>
            <a:r>
              <a:rPr lang="fr-FR" sz="3200" dirty="0" err="1">
                <a:latin typeface="Comic Sans MS" pitchFamily="66" charset="0"/>
              </a:rPr>
              <a:t>sanguineus</a:t>
            </a:r>
            <a:r>
              <a:rPr lang="fr-FR" sz="3200" dirty="0">
                <a:latin typeface="Comic Sans MS" pitchFamily="66" charset="0"/>
              </a:rPr>
              <a:t>), vecteur et réservoir, en période estivale.</a:t>
            </a:r>
          </a:p>
        </p:txBody>
      </p:sp>
    </p:spTree>
    <p:extLst>
      <p:ext uri="{BB962C8B-B14F-4D97-AF65-F5344CB8AC3E}">
        <p14:creationId xmlns:p14="http://schemas.microsoft.com/office/powerpoint/2010/main" val="37387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179512" y="1728936"/>
            <a:ext cx="8791574" cy="47244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fr-FR" sz="2800" dirty="0" smtClean="0"/>
              <a:t> </a:t>
            </a:r>
            <a:r>
              <a:rPr lang="fr-FR" sz="2800" u="sng" dirty="0">
                <a:solidFill>
                  <a:srgbClr val="92D050"/>
                </a:solidFill>
              </a:rPr>
              <a:t>Chez l'adulte : </a:t>
            </a:r>
            <a:endParaRPr lang="fr-FR" sz="2800" u="sng" dirty="0" smtClean="0">
              <a:solidFill>
                <a:srgbClr val="92D05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fr-FR" sz="2800" dirty="0"/>
              <a:t> </a:t>
            </a:r>
            <a:r>
              <a:rPr lang="fr-FR" sz="2800" dirty="0" smtClean="0"/>
              <a:t>      </a:t>
            </a:r>
            <a:r>
              <a:rPr lang="fr-FR" sz="2800" dirty="0" err="1" smtClean="0">
                <a:solidFill>
                  <a:srgbClr val="00B0F0"/>
                </a:solidFill>
              </a:rPr>
              <a:t>Doxycycline</a:t>
            </a:r>
            <a:r>
              <a:rPr lang="fr-FR" sz="2800" dirty="0" smtClean="0"/>
              <a:t> </a:t>
            </a:r>
            <a:r>
              <a:rPr lang="fr-FR" sz="2800" dirty="0"/>
              <a:t>200 mg/j pendant 5 à 7 jours ou jusqu'à 2 jours après l‘apyrexie. </a:t>
            </a:r>
            <a:endParaRPr lang="fr-FR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fr-FR" sz="2800" dirty="0"/>
              <a:t> </a:t>
            </a:r>
            <a:r>
              <a:rPr lang="fr-FR" sz="2800" dirty="0" smtClean="0"/>
              <a:t>      </a:t>
            </a:r>
            <a:r>
              <a:rPr lang="fr-FR" sz="2800" dirty="0" smtClean="0">
                <a:solidFill>
                  <a:srgbClr val="00B0F0"/>
                </a:solidFill>
              </a:rPr>
              <a:t>En </a:t>
            </a:r>
            <a:r>
              <a:rPr lang="fr-FR" sz="2800" dirty="0">
                <a:solidFill>
                  <a:srgbClr val="00B0F0"/>
                </a:solidFill>
              </a:rPr>
              <a:t>cas d'allergie ou de contre-indication </a:t>
            </a:r>
            <a:r>
              <a:rPr lang="fr-FR" sz="2800" dirty="0"/>
              <a:t>: </a:t>
            </a:r>
            <a:r>
              <a:rPr lang="fr-FR" sz="2800" dirty="0" err="1"/>
              <a:t>fluoroquinolones</a:t>
            </a:r>
            <a:r>
              <a:rPr lang="fr-FR" sz="2800" dirty="0"/>
              <a:t> (ciprofloxacine) pendant 5 jours. </a:t>
            </a:r>
            <a:endParaRPr lang="fr-FR" sz="28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fr-FR" sz="2800" u="sng" dirty="0" smtClean="0">
                <a:solidFill>
                  <a:srgbClr val="92D050"/>
                </a:solidFill>
              </a:rPr>
              <a:t>Chez </a:t>
            </a:r>
            <a:r>
              <a:rPr lang="fr-FR" sz="2800" u="sng" dirty="0">
                <a:solidFill>
                  <a:srgbClr val="92D050"/>
                </a:solidFill>
              </a:rPr>
              <a:t>l'enfant : </a:t>
            </a:r>
            <a:r>
              <a:rPr lang="fr-FR" sz="2800" dirty="0"/>
              <a:t>Le traitement par la </a:t>
            </a:r>
            <a:r>
              <a:rPr lang="fr-FR" sz="2800" dirty="0" err="1"/>
              <a:t>josamycine</a:t>
            </a:r>
            <a:r>
              <a:rPr lang="fr-FR" sz="2800" dirty="0"/>
              <a:t> 50 mg/kg/j (8 jours) est une alternative, notamment chez la femme enceinte (3 </a:t>
            </a:r>
            <a:r>
              <a:rPr lang="fr-FR" sz="2800" dirty="0" smtClean="0"/>
              <a:t>g/j</a:t>
            </a: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8612062" cy="752128"/>
          </a:xfrm>
          <a:solidFill>
            <a:srgbClr val="C00000"/>
          </a:solidFill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fr-FR" sz="3200" b="1" dirty="0">
                <a:solidFill>
                  <a:srgbClr val="FFFF00"/>
                </a:solidFill>
                <a:latin typeface="Comic Sans MS" pitchFamily="66" charset="0"/>
              </a:rPr>
              <a:t>TRAITEMENT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07704" y="1052736"/>
            <a:ext cx="5256584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Traitement curatif</a:t>
            </a:r>
          </a:p>
        </p:txBody>
      </p:sp>
    </p:spTree>
    <p:extLst>
      <p:ext uri="{BB962C8B-B14F-4D97-AF65-F5344CB8AC3E}">
        <p14:creationId xmlns:p14="http://schemas.microsoft.com/office/powerpoint/2010/main" val="21069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67544" y="1463040"/>
            <a:ext cx="8496944" cy="1749936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fr-FR" sz="2400" dirty="0" smtClean="0"/>
              <a:t>- EVITER LES PIQURES DE TIQUES</a:t>
            </a:r>
          </a:p>
          <a:p>
            <a:r>
              <a:rPr lang="fr-FR" sz="2400" dirty="0" smtClean="0"/>
              <a:t>- RETIRER LA TIQUE RAPIDEMENT SI PIQURE </a:t>
            </a:r>
            <a:r>
              <a:rPr lang="fr-FR" sz="2400" dirty="0"/>
              <a:t>(il faut au moins 20h d ’attachement pour la </a:t>
            </a:r>
            <a:r>
              <a:rPr lang="fr-FR" sz="2400" dirty="0" smtClean="0"/>
              <a:t>transmission)</a:t>
            </a:r>
          </a:p>
          <a:p>
            <a:endParaRPr lang="fr-FR" sz="2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424936" cy="608112"/>
          </a:xfrm>
          <a:solidFill>
            <a:srgbClr val="C000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FFFF00"/>
                </a:solidFill>
                <a:latin typeface="Comic Sans MS" pitchFamily="66" charset="0"/>
              </a:rPr>
              <a:t>PROPYHYLAXIE</a:t>
            </a:r>
          </a:p>
        </p:txBody>
      </p:sp>
    </p:spTree>
    <p:extLst>
      <p:ext uri="{BB962C8B-B14F-4D97-AF65-F5344CB8AC3E}">
        <p14:creationId xmlns:p14="http://schemas.microsoft.com/office/powerpoint/2010/main" val="6439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96984" y="1412776"/>
            <a:ext cx="8279472" cy="472440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Ø"/>
            </a:pPr>
            <a:r>
              <a:rPr lang="fr-FR" sz="1800" u="sng" spc="30" dirty="0">
                <a:solidFill>
                  <a:srgbClr val="FFFF00"/>
                </a:solidFill>
                <a:latin typeface="Comic Sans MS" pitchFamily="66" charset="0"/>
                <a:cs typeface="+mn-cs"/>
              </a:rPr>
              <a:t>AGENT CAUSAL</a:t>
            </a:r>
          </a:p>
          <a:p>
            <a:pPr marL="137160" indent="0">
              <a:buNone/>
            </a:pPr>
            <a:r>
              <a:rPr lang="fr-FR" dirty="0">
                <a:latin typeface="Comic Sans MS" pitchFamily="66" charset="0"/>
                <a:cs typeface="+mn-cs"/>
              </a:rPr>
              <a:t>RICKETTSIA CONORII</a:t>
            </a:r>
          </a:p>
          <a:p>
            <a:pPr marL="137160" indent="0">
              <a:buNone/>
            </a:pPr>
            <a:r>
              <a:rPr lang="fr-FR" dirty="0">
                <a:latin typeface="Comic Sans MS" pitchFamily="66" charset="0"/>
                <a:cs typeface="+mn-cs"/>
              </a:rPr>
              <a:t>PETITE BACTERIE INTRACELLULAIRE STRICTE GRAM NEGATIF</a:t>
            </a:r>
          </a:p>
          <a:p>
            <a:pPr marL="137160" indent="0">
              <a:buNone/>
            </a:pPr>
            <a:endParaRPr lang="fr-FR" dirty="0">
              <a:latin typeface="Comic Sans MS" pitchFamily="66" charset="0"/>
              <a:cs typeface="+mn-cs"/>
            </a:endParaRPr>
          </a:p>
          <a:p>
            <a:pPr marL="137160" indent="0">
              <a:buNone/>
            </a:pPr>
            <a:endParaRPr lang="fr-FR" dirty="0">
              <a:latin typeface="Comic Sans MS" pitchFamily="66" charset="0"/>
              <a:cs typeface="+mn-cs"/>
            </a:endParaRPr>
          </a:p>
          <a:p>
            <a:pPr marL="137160" indent="0">
              <a:buNone/>
            </a:pPr>
            <a:r>
              <a:rPr lang="fr-FR" dirty="0">
                <a:latin typeface="Comic Sans MS" pitchFamily="66" charset="0"/>
                <a:cs typeface="+mn-cs"/>
              </a:rPr>
              <a:t>                            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>
                <a:solidFill>
                  <a:srgbClr val="FFFF00"/>
                </a:solidFill>
                <a:latin typeface="Comic Sans MS" pitchFamily="66" charset="0"/>
                <a:cs typeface="+mn-cs"/>
              </a:rPr>
              <a:t>RESERVOIR ET VECTEUR   </a:t>
            </a:r>
            <a:r>
              <a:rPr lang="fr-FR" dirty="0">
                <a:latin typeface="Comic Sans MS" pitchFamily="66" charset="0"/>
                <a:cs typeface="+mn-cs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137160" indent="0">
              <a:buNone/>
            </a:pPr>
            <a:endParaRPr lang="fr-FR" dirty="0">
              <a:latin typeface="Comic Sans MS" pitchFamily="66" charset="0"/>
              <a:cs typeface="+mn-cs"/>
            </a:endParaRPr>
          </a:p>
          <a:p>
            <a:pPr marL="137160" indent="0">
              <a:buNone/>
            </a:pPr>
            <a:r>
              <a:rPr lang="fr-FR" dirty="0">
                <a:latin typeface="Comic Sans MS" pitchFamily="66" charset="0"/>
                <a:cs typeface="+mn-cs"/>
              </a:rPr>
              <a:t>TIQUE BRUNE  DU CHIEN </a:t>
            </a:r>
          </a:p>
          <a:p>
            <a:pPr marL="137160" indent="0">
              <a:buNone/>
            </a:pPr>
            <a:r>
              <a:rPr lang="fr-FR" dirty="0">
                <a:latin typeface="Comic Sans MS" pitchFamily="66" charset="0"/>
                <a:cs typeface="+mn-cs"/>
              </a:rPr>
              <a:t>RHIPICEPHALUS SANGUINEUS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712968" cy="720080"/>
          </a:xfrm>
          <a:solidFill>
            <a:srgbClr val="C000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Comic Sans MS" pitchFamily="66" charset="0"/>
              </a:rPr>
              <a:t>EPIDEMIOLOGIE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361532"/>
            <a:ext cx="22098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179512" y="1772816"/>
            <a:ext cx="8856984" cy="4414624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 -Transmise </a:t>
            </a:r>
            <a:r>
              <a:rPr lang="fr-FR" sz="2800" dirty="0">
                <a:latin typeface="Comic Sans MS" pitchFamily="66" charset="0"/>
              </a:rPr>
              <a:t>par la tique brune du chien (</a:t>
            </a:r>
            <a:r>
              <a:rPr lang="fr-FR" sz="2800" dirty="0" err="1">
                <a:latin typeface="Comic Sans MS" pitchFamily="66" charset="0"/>
              </a:rPr>
              <a:t>Rhipicephalus</a:t>
            </a:r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err="1">
                <a:latin typeface="Comic Sans MS" pitchFamily="66" charset="0"/>
              </a:rPr>
              <a:t>sanguineus</a:t>
            </a:r>
            <a:r>
              <a:rPr lang="fr-FR" sz="2800" dirty="0">
                <a:latin typeface="Comic Sans MS" pitchFamily="66" charset="0"/>
              </a:rPr>
              <a:t>), vecteur et réservoir</a:t>
            </a:r>
            <a:r>
              <a:rPr lang="fr-FR" sz="2800" dirty="0" smtClean="0">
                <a:latin typeface="Comic Sans MS" pitchFamily="66" charset="0"/>
              </a:rPr>
              <a:t>.</a:t>
            </a:r>
          </a:p>
          <a:p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 </a:t>
            </a:r>
            <a:r>
              <a:rPr lang="fr-FR" sz="2800" dirty="0">
                <a:latin typeface="Comic Sans MS" pitchFamily="66" charset="0"/>
              </a:rPr>
              <a:t>- Endémique et saisonnière, du fait qu’il existe des périodes de multiplication des Rickettsies durant les périodes chaudes de l’année, ce qui explique sa </a:t>
            </a:r>
            <a:r>
              <a:rPr lang="fr-FR" sz="2800" dirty="0" smtClean="0">
                <a:latin typeface="Comic Sans MS" pitchFamily="66" charset="0"/>
              </a:rPr>
              <a:t>fréquence </a:t>
            </a:r>
            <a:r>
              <a:rPr lang="fr-FR" sz="2800" dirty="0">
                <a:latin typeface="Comic Sans MS" pitchFamily="66" charset="0"/>
              </a:rPr>
              <a:t>sur le pourtour méditerranéen dans les zones rurales en période estivale.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980728"/>
            <a:ext cx="6485722" cy="562744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Transmission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23528" y="116632"/>
            <a:ext cx="8712968" cy="720080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r-FR" b="1" smtClean="0">
                <a:solidFill>
                  <a:srgbClr val="FFFF00"/>
                </a:solidFill>
                <a:latin typeface="Comic Sans MS" pitchFamily="66" charset="0"/>
              </a:rPr>
              <a:t>EPIDEMIOLOGIE</a:t>
            </a:r>
            <a:endParaRPr 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7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2348880"/>
            <a:ext cx="7560840" cy="2246769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/>
              <a:t>Maladie présente sur le pourtour méditerranéen, en Afrique (fièvre à tiques du Kenya) et en Asie, de la Turquie à la Birmanie. </a:t>
            </a:r>
            <a:endParaRPr lang="fr-FR" sz="2800" dirty="0" smtClean="0"/>
          </a:p>
          <a:p>
            <a:r>
              <a:rPr lang="fr-FR" sz="2800" dirty="0" smtClean="0"/>
              <a:t>On </a:t>
            </a:r>
            <a:r>
              <a:rPr lang="fr-FR" sz="2800" dirty="0"/>
              <a:t>la suspecte, à partir de la Mer Noire, de s'établir vers l'Europe de l'Est.. 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712968" cy="720080"/>
          </a:xfrm>
          <a:solidFill>
            <a:srgbClr val="C000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Comic Sans MS" pitchFamily="66" charset="0"/>
              </a:rPr>
              <a:t>EPIDEMIOLOGIE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47664" y="1066056"/>
            <a:ext cx="6485722" cy="562744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 anchor="b" anchorCtr="0">
            <a:normAutofit fontScale="90000" lnSpcReduction="2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r-FR" dirty="0"/>
              <a:t>Répartition géographique</a:t>
            </a:r>
          </a:p>
        </p:txBody>
      </p:sp>
    </p:spTree>
    <p:extLst>
      <p:ext uri="{BB962C8B-B14F-4D97-AF65-F5344CB8AC3E}">
        <p14:creationId xmlns:p14="http://schemas.microsoft.com/office/powerpoint/2010/main" val="8250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539552" y="1700808"/>
            <a:ext cx="8183880" cy="30358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1800" dirty="0" smtClean="0">
                <a:latin typeface="Comic Sans MS" pitchFamily="66" charset="0"/>
              </a:rPr>
              <a:t>DUREE D’ATTACHEMENT  20 HEURES MIN</a:t>
            </a:r>
            <a:r>
              <a:rPr lang="fr-FR" sz="5700" dirty="0"/>
              <a:t/>
            </a:r>
            <a:br>
              <a:rPr lang="fr-FR" sz="5700" dirty="0"/>
            </a:br>
            <a:endParaRPr lang="fr-FR" sz="1400" dirty="0" smtClean="0"/>
          </a:p>
          <a:p>
            <a:pPr>
              <a:buFont typeface="Wingdings" pitchFamily="2" charset="2"/>
              <a:buChar char="Ø"/>
            </a:pPr>
            <a:r>
              <a:rPr lang="fr-FR" sz="1800" dirty="0" smtClean="0">
                <a:latin typeface="Comic Sans MS" pitchFamily="66" charset="0"/>
              </a:rPr>
              <a:t>Après </a:t>
            </a:r>
            <a:r>
              <a:rPr lang="fr-FR" sz="1800" dirty="0">
                <a:latin typeface="Comic Sans MS" pitchFamily="66" charset="0"/>
              </a:rPr>
              <a:t>inoculation par la tique, la bactérie pénètre dans les cellules endothéliales des petits vaisseaux où elle se multiplie</a:t>
            </a:r>
            <a:r>
              <a:rPr lang="fr-FR" sz="1800" dirty="0"/>
              <a:t> </a:t>
            </a:r>
            <a:r>
              <a:rPr lang="fr-FR" sz="1800" dirty="0" smtClean="0"/>
              <a:t>  </a:t>
            </a:r>
          </a:p>
          <a:p>
            <a:endParaRPr lang="fr-FR" sz="1800" dirty="0" smtClean="0"/>
          </a:p>
          <a:p>
            <a:r>
              <a:rPr lang="ar-DZ" sz="1800" dirty="0" smtClean="0"/>
              <a:t> </a:t>
            </a:r>
            <a:r>
              <a:rPr lang="fr-FR" sz="1800" dirty="0" smtClean="0"/>
              <a:t>                 </a:t>
            </a:r>
            <a:r>
              <a:rPr lang="ar-DZ" sz="1800" dirty="0" smtClean="0"/>
              <a:t>         </a:t>
            </a:r>
            <a:endParaRPr lang="fr-FR" sz="1800" dirty="0" smtClean="0"/>
          </a:p>
          <a:p>
            <a:r>
              <a:rPr lang="fr-FR" b="1" dirty="0">
                <a:solidFill>
                  <a:srgbClr val="FFFF00"/>
                </a:solidFill>
              </a:rPr>
              <a:t> </a:t>
            </a:r>
            <a:r>
              <a:rPr lang="fr-FR" b="1" dirty="0" smtClean="0">
                <a:solidFill>
                  <a:srgbClr val="FFFF00"/>
                </a:solidFill>
              </a:rPr>
              <a:t>                                         </a:t>
            </a:r>
            <a:r>
              <a:rPr lang="fr-FR" sz="1800" b="1" dirty="0" smtClean="0">
                <a:solidFill>
                  <a:srgbClr val="FFFF00"/>
                </a:solidFill>
              </a:rPr>
              <a:t>vascularite </a:t>
            </a:r>
            <a:r>
              <a:rPr lang="fr-FR" sz="1800" b="1" dirty="0">
                <a:solidFill>
                  <a:srgbClr val="FFFF00"/>
                </a:solidFill>
              </a:rPr>
              <a:t>et bactériémie.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7936" cy="792088"/>
          </a:xfrm>
          <a:solidFill>
            <a:srgbClr val="C000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Comic Sans MS" pitchFamily="66" charset="0"/>
              </a:rPr>
              <a:t>Physiopathologie </a:t>
            </a:r>
          </a:p>
        </p:txBody>
      </p:sp>
      <p:sp>
        <p:nvSpPr>
          <p:cNvPr id="4" name="Flèche vers le bas 3"/>
          <p:cNvSpPr/>
          <p:nvPr/>
        </p:nvSpPr>
        <p:spPr>
          <a:xfrm>
            <a:off x="3923928" y="3140968"/>
            <a:ext cx="484632" cy="648072"/>
          </a:xfrm>
          <a:prstGeom prst="downArrow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8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684070" cy="3838168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INOCULATION: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dirty="0">
                <a:latin typeface="Comic Sans MS" pitchFamily="66" charset="0"/>
              </a:rPr>
              <a:t>piqûre indolore </a:t>
            </a:r>
            <a:endParaRPr lang="ar-DZ" dirty="0" smtClean="0">
              <a:latin typeface="Comic Sans MS" pitchFamily="66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dirty="0">
                <a:solidFill>
                  <a:srgbClr val="FFFF00"/>
                </a:solidFill>
                <a:latin typeface="Comic Sans MS" pitchFamily="66" charset="0"/>
              </a:rPr>
              <a:t>INCUBATION</a:t>
            </a:r>
            <a:r>
              <a:rPr lang="fr-FR" dirty="0" smtClean="0">
                <a:latin typeface="Comic Sans MS" pitchFamily="66" charset="0"/>
              </a:rPr>
              <a:t>: UNE SEMAINE</a:t>
            </a:r>
            <a:r>
              <a:rPr lang="ar-DZ" dirty="0" smtClean="0">
                <a:latin typeface="Comic Sans MS" pitchFamily="66" charset="0"/>
              </a:rPr>
              <a:t>   </a:t>
            </a:r>
            <a:r>
              <a:rPr lang="fr-FR" dirty="0">
                <a:latin typeface="Comic Sans MS" pitchFamily="66" charset="0"/>
              </a:rPr>
              <a:t>asymptomatique</a:t>
            </a:r>
            <a:endParaRPr lang="fr-FR" dirty="0" smtClean="0">
              <a:latin typeface="Comic Sans MS" pitchFamily="66" charset="0"/>
            </a:endParaRPr>
          </a:p>
          <a:p>
            <a:pPr marL="137160" indent="0">
              <a:lnSpc>
                <a:spcPct val="200000"/>
              </a:lnSpc>
              <a:buNone/>
            </a:pPr>
            <a:endParaRPr lang="fr-FR" dirty="0" smtClean="0"/>
          </a:p>
          <a:p>
            <a:pPr marL="137160" indent="0">
              <a:lnSpc>
                <a:spcPct val="200000"/>
              </a:lnSpc>
              <a:buNone/>
            </a:pPr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8684070" cy="752128"/>
          </a:xfrm>
          <a:solidFill>
            <a:srgbClr val="C000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Comic Sans MS" pitchFamily="66" charset="0"/>
              </a:rPr>
              <a:t>CLINIQUE</a:t>
            </a:r>
          </a:p>
        </p:txBody>
      </p:sp>
    </p:spTree>
    <p:extLst>
      <p:ext uri="{BB962C8B-B14F-4D97-AF65-F5344CB8AC3E}">
        <p14:creationId xmlns:p14="http://schemas.microsoft.com/office/powerpoint/2010/main" val="24329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519" y="2492896"/>
            <a:ext cx="3752977" cy="3479155"/>
          </a:xfrm>
          <a:ln>
            <a:solidFill>
              <a:srgbClr val="FFFF00"/>
            </a:solidFill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496944" cy="648072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RECHERCHER LA TACHE NOIRE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52426" y="228600"/>
            <a:ext cx="8684070" cy="752128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r-FR" b="1" smtClean="0">
                <a:solidFill>
                  <a:srgbClr val="FFFF00"/>
                </a:solidFill>
                <a:latin typeface="Comic Sans MS" pitchFamily="66" charset="0"/>
              </a:rPr>
              <a:t>CLINIQUE</a:t>
            </a:r>
            <a:endParaRPr 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6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98724"/>
            <a:ext cx="3717032" cy="3450555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7649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107504" y="1196752"/>
            <a:ext cx="8928992" cy="499068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>
                <a:solidFill>
                  <a:srgbClr val="FFFF00"/>
                </a:solidFill>
                <a:latin typeface="Comic Sans MS" pitchFamily="66" charset="0"/>
              </a:rPr>
              <a:t>INOCULATION:</a:t>
            </a:r>
            <a:r>
              <a:rPr lang="fr-FR" dirty="0">
                <a:latin typeface="Comic Sans MS" pitchFamily="66" charset="0"/>
              </a:rPr>
              <a:t> piqûre indolore </a:t>
            </a:r>
            <a:endParaRPr lang="fr-FR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INVASION :</a:t>
            </a:r>
            <a:r>
              <a:rPr lang="fr-FR" dirty="0" smtClean="0"/>
              <a:t> </a:t>
            </a:r>
            <a:r>
              <a:rPr lang="fr-FR" sz="2400" dirty="0"/>
              <a:t>à J7 : Début brutal </a:t>
            </a:r>
            <a:r>
              <a:rPr lang="fr-FR" sz="2400" dirty="0" smtClean="0"/>
              <a:t>:</a:t>
            </a:r>
          </a:p>
          <a:p>
            <a:r>
              <a:rPr lang="fr-FR" sz="2400" b="1" u="sng" dirty="0" smtClean="0">
                <a:solidFill>
                  <a:srgbClr val="92D050"/>
                </a:solidFill>
              </a:rPr>
              <a:t>signes </a:t>
            </a:r>
            <a:r>
              <a:rPr lang="fr-FR" sz="2400" b="1" u="sng" dirty="0">
                <a:solidFill>
                  <a:srgbClr val="92D050"/>
                </a:solidFill>
              </a:rPr>
              <a:t>généraux</a:t>
            </a:r>
            <a:r>
              <a:rPr lang="fr-FR" sz="2400" dirty="0" smtClean="0"/>
              <a:t>:- </a:t>
            </a:r>
            <a:r>
              <a:rPr lang="fr-FR" sz="2400" dirty="0"/>
              <a:t>une fièvre élevée à 39 °C </a:t>
            </a:r>
            <a:endParaRPr lang="fr-FR" sz="2400" dirty="0" smtClean="0"/>
          </a:p>
          <a:p>
            <a:r>
              <a:rPr lang="fr-FR" sz="2400" dirty="0"/>
              <a:t> </a:t>
            </a:r>
            <a:r>
              <a:rPr lang="fr-FR" sz="2400" dirty="0" smtClean="0"/>
              <a:t>                                 </a:t>
            </a:r>
            <a:r>
              <a:rPr lang="fr-FR" sz="2400" dirty="0"/>
              <a:t>- des céphalées violentes </a:t>
            </a:r>
            <a:endParaRPr lang="fr-FR" sz="2400" dirty="0" smtClean="0"/>
          </a:p>
          <a:p>
            <a:r>
              <a:rPr lang="fr-FR" sz="2400" dirty="0"/>
              <a:t> </a:t>
            </a:r>
            <a:r>
              <a:rPr lang="fr-FR" sz="2400" dirty="0" smtClean="0"/>
              <a:t>                                 </a:t>
            </a:r>
            <a:r>
              <a:rPr lang="fr-FR" sz="2400" dirty="0"/>
              <a:t>- des algies diffuses </a:t>
            </a:r>
            <a:r>
              <a:rPr lang="fr-FR" sz="2400" dirty="0" smtClean="0"/>
              <a:t>               					 	(arthralgies, myalgies, rachialgies).</a:t>
            </a:r>
          </a:p>
          <a:p>
            <a:r>
              <a:rPr lang="fr-FR" sz="2400" dirty="0" smtClean="0"/>
              <a:t> </a:t>
            </a:r>
            <a:r>
              <a:rPr lang="fr-FR" sz="2400" b="1" u="sng" dirty="0">
                <a:solidFill>
                  <a:srgbClr val="92D050"/>
                </a:solidFill>
              </a:rPr>
              <a:t>Examen clinique </a:t>
            </a:r>
            <a:r>
              <a:rPr lang="fr-FR" sz="2400" dirty="0"/>
              <a:t>: </a:t>
            </a:r>
            <a:endParaRPr lang="fr-FR" sz="2400" dirty="0" smtClean="0"/>
          </a:p>
          <a:p>
            <a:r>
              <a:rPr lang="fr-FR" sz="2400" dirty="0"/>
              <a:t> </a:t>
            </a:r>
            <a:r>
              <a:rPr lang="fr-FR" sz="2400" dirty="0" smtClean="0"/>
              <a:t>   - </a:t>
            </a:r>
            <a:r>
              <a:rPr lang="fr-FR" sz="2400" dirty="0"/>
              <a:t>porte d'entrée: escarre d'inoculation ou </a:t>
            </a:r>
            <a:r>
              <a:rPr lang="fr-FR" sz="2400" dirty="0">
                <a:solidFill>
                  <a:srgbClr val="FFFF00"/>
                </a:solidFill>
              </a:rPr>
              <a:t>"tache </a:t>
            </a:r>
            <a:r>
              <a:rPr lang="fr-FR" sz="2400" dirty="0" smtClean="0">
                <a:solidFill>
                  <a:srgbClr val="FFFF00"/>
                </a:solidFill>
              </a:rPr>
              <a:t>noire</a:t>
            </a:r>
            <a:r>
              <a:rPr lang="fr-FR" sz="2400" dirty="0">
                <a:solidFill>
                  <a:srgbClr val="FFFF00"/>
                </a:solidFill>
              </a:rPr>
              <a:t> "</a:t>
            </a:r>
            <a:r>
              <a:rPr lang="fr-FR" sz="24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fr-FR" sz="2400" dirty="0">
                <a:solidFill>
                  <a:srgbClr val="FFFF00"/>
                </a:solidFill>
              </a:rPr>
              <a:t> </a:t>
            </a:r>
            <a:r>
              <a:rPr lang="fr-FR" sz="2400" dirty="0" smtClean="0">
                <a:solidFill>
                  <a:srgbClr val="FFFF00"/>
                </a:solidFill>
              </a:rPr>
              <a:t>   « </a:t>
            </a:r>
            <a:r>
              <a:rPr lang="fr-FR" sz="2400" dirty="0">
                <a:solidFill>
                  <a:srgbClr val="FFFF00"/>
                </a:solidFill>
              </a:rPr>
              <a:t>escarre de Pieri », </a:t>
            </a:r>
            <a:r>
              <a:rPr lang="fr-FR" sz="2400" dirty="0"/>
              <a:t>au site de la piqûre de tique. À rechercher dans les plis (aines, aisselles). </a:t>
            </a:r>
            <a:endParaRPr lang="fr-FR" sz="2400" dirty="0" smtClean="0"/>
          </a:p>
          <a:p>
            <a:r>
              <a:rPr lang="fr-FR" sz="2400" dirty="0" smtClean="0"/>
              <a:t>    - </a:t>
            </a:r>
            <a:r>
              <a:rPr lang="fr-FR" sz="2400" dirty="0"/>
              <a:t>indolore, rouge ou noirâtre et peut être confondue avec un furoncle ou une excoriation.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52426" y="228600"/>
            <a:ext cx="8684070" cy="752128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fr-FR" b="1" smtClean="0">
                <a:solidFill>
                  <a:srgbClr val="FFFF00"/>
                </a:solidFill>
                <a:latin typeface="Comic Sans MS" pitchFamily="66" charset="0"/>
              </a:rPr>
              <a:t>CLINIQUE</a:t>
            </a:r>
            <a:endParaRPr 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3397</TotalTime>
  <Words>824</Words>
  <Application>Microsoft Office PowerPoint</Application>
  <PresentationFormat>Affichage à l'écran (4:3)</PresentationFormat>
  <Paragraphs>119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Mylar</vt:lpstr>
      <vt:lpstr>Fièvre boutonneuse méditerranéenne</vt:lpstr>
      <vt:lpstr>INTRODUCTION</vt:lpstr>
      <vt:lpstr>EPIDEMIOLOGIE</vt:lpstr>
      <vt:lpstr>Transmission</vt:lpstr>
      <vt:lpstr>EPIDEMIOLOGIE</vt:lpstr>
      <vt:lpstr>Physiopathologie </vt:lpstr>
      <vt:lpstr>CLINIQUE</vt:lpstr>
      <vt:lpstr>RECHERCHER LA TACHE NOIRE</vt:lpstr>
      <vt:lpstr>Présentation PowerPoint</vt:lpstr>
      <vt:lpstr>Présentation PowerPoint</vt:lpstr>
      <vt:lpstr>ERUPTION  FBM</vt:lpstr>
      <vt:lpstr>Présentation PowerPoint</vt:lpstr>
      <vt:lpstr>Présentation PowerPoint</vt:lpstr>
      <vt:lpstr>Présentation PowerPoint</vt:lpstr>
      <vt:lpstr>EVOLUTION</vt:lpstr>
      <vt:lpstr>DIAGNOSTIC</vt:lpstr>
      <vt:lpstr>DIAGNOSTIC</vt:lpstr>
      <vt:lpstr>DIAGNOSTIC</vt:lpstr>
      <vt:lpstr>DIAGNOSTIC DIFFÉRENTIEL</vt:lpstr>
      <vt:lpstr>TRAITEMENT</vt:lpstr>
      <vt:lpstr>PROPYHYLAXIE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Fièvre boutonneuse méditerranéenne</dc:title>
  <dc:creator>j</dc:creator>
  <cp:lastModifiedBy>PC MC</cp:lastModifiedBy>
  <cp:revision>48</cp:revision>
  <dcterms:created xsi:type="dcterms:W3CDTF">2012-01-14T19:13:05Z</dcterms:created>
  <dcterms:modified xsi:type="dcterms:W3CDTF">2017-05-02T13:17:52Z</dcterms:modified>
</cp:coreProperties>
</file>