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1" r:id="rId4"/>
    <p:sldId id="272" r:id="rId5"/>
    <p:sldId id="276" r:id="rId6"/>
    <p:sldId id="277" r:id="rId7"/>
    <p:sldId id="282" r:id="rId8"/>
    <p:sldId id="259" r:id="rId9"/>
    <p:sldId id="274" r:id="rId10"/>
    <p:sldId id="275" r:id="rId11"/>
    <p:sldId id="273" r:id="rId12"/>
    <p:sldId id="278" r:id="rId13"/>
    <p:sldId id="281" r:id="rId14"/>
    <p:sldId id="262" r:id="rId15"/>
    <p:sldId id="280" r:id="rId16"/>
    <p:sldId id="264" r:id="rId17"/>
    <p:sldId id="265" r:id="rId18"/>
    <p:sldId id="267" r:id="rId19"/>
    <p:sldId id="266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0C59B-B054-4E0D-8A50-DB51254E25C5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EFE3A-7CA5-4A29-8248-5D43856936D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FE3A-7CA5-4A29-8248-5D43856936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FE3A-7CA5-4A29-8248-5D43856936DF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24F12-7C38-4FED-AF0D-309F16F3CA02}" type="datetimeFigureOut">
              <a:rPr lang="fr-FR" smtClean="0"/>
              <a:pPr/>
              <a:t>10/12/2018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8129-F2CF-434E-8D1D-F0613101592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64294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Examen </a:t>
            </a:r>
            <a:r>
              <a:rPr lang="fr-FR" dirty="0" err="1" smtClean="0">
                <a:solidFill>
                  <a:schemeClr val="bg1"/>
                </a:solidFill>
              </a:rPr>
              <a:t>anorectal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86412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r>
              <a:rPr lang="fr-FR" sz="2400" dirty="0" smtClean="0">
                <a:solidFill>
                  <a:schemeClr val="bg1"/>
                </a:solidFill>
              </a:rPr>
              <a:t> L’examen </a:t>
            </a:r>
            <a:r>
              <a:rPr lang="fr-FR" sz="2400" dirty="0" err="1" smtClean="0">
                <a:solidFill>
                  <a:schemeClr val="bg1"/>
                </a:solidFill>
              </a:rPr>
              <a:t>anorectal</a:t>
            </a:r>
            <a:r>
              <a:rPr lang="fr-FR" sz="2400" dirty="0" smtClean="0">
                <a:solidFill>
                  <a:schemeClr val="bg1"/>
                </a:solidFill>
              </a:rPr>
              <a:t>  ou </a:t>
            </a:r>
            <a:r>
              <a:rPr lang="fr-FR" sz="2400" dirty="0" err="1" smtClean="0">
                <a:solidFill>
                  <a:schemeClr val="bg1"/>
                </a:solidFill>
              </a:rPr>
              <a:t>proctologique</a:t>
            </a:r>
            <a:r>
              <a:rPr lang="fr-FR" sz="2400" dirty="0" smtClean="0">
                <a:solidFill>
                  <a:schemeClr val="bg1"/>
                </a:solidFill>
              </a:rPr>
              <a:t> se fait  chez un  sujet déshabillé sur un plan dur (table d’’examen ).</a:t>
            </a:r>
          </a:p>
          <a:p>
            <a:pPr marL="0" indent="0"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r>
              <a:rPr lang="fr-FR" sz="2400" dirty="0" smtClean="0">
                <a:solidFill>
                  <a:schemeClr val="bg1"/>
                </a:solidFill>
              </a:rPr>
              <a:t> Le choix  de la  position du patient dépend  des habitudes du médecin :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fr-FR" sz="2400" b="1" dirty="0" smtClean="0">
                <a:solidFill>
                  <a:schemeClr val="bg1"/>
                </a:solidFill>
              </a:rPr>
              <a:t>1- Le sujet en décubitus latéral gauche : </a:t>
            </a:r>
          </a:p>
          <a:p>
            <a:pPr marL="0" indent="0">
              <a:tabLst>
                <a:tab pos="0" algn="l"/>
              </a:tabLst>
            </a:pPr>
            <a:r>
              <a:rPr lang="fr-FR" sz="2400" dirty="0" smtClean="0">
                <a:solidFill>
                  <a:schemeClr val="bg1"/>
                </a:solidFill>
              </a:rPr>
              <a:t> les  genoux fléchis  sur les cuisses tenus par les mains du patient et les cuisses fléchies sur le tronc.</a:t>
            </a:r>
          </a:p>
          <a:p>
            <a:pPr marL="0" indent="0"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tabLst>
                <a:tab pos="0" algn="l"/>
              </a:tabLst>
            </a:pPr>
            <a:r>
              <a:rPr lang="fr-FR" sz="2400" dirty="0" smtClean="0">
                <a:solidFill>
                  <a:schemeClr val="bg1"/>
                </a:solidFill>
              </a:rPr>
              <a:t>  Cette position permet de mieux explorer la face postérieure et les latérales du rectum  → d’un tumeur rectale +++++.</a:t>
            </a: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501122" cy="5786478"/>
          </a:xfrm>
        </p:spPr>
        <p:txBody>
          <a:bodyPr>
            <a:normAutofit/>
          </a:bodyPr>
          <a:lstStyle/>
          <a:p>
            <a:pPr marL="0" indent="0"/>
            <a:r>
              <a:rPr lang="fr-FR" sz="2400" dirty="0" smtClean="0">
                <a:solidFill>
                  <a:schemeClr val="bg1"/>
                </a:solidFill>
              </a:rPr>
              <a:t> d’explorer le cul-de-sac de Douglas :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-Perçu à la  partie haute antérieure au dessus de la prostate chez l’homme. 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Perçu uniquement quand  il est pathologique : ascite,  </a:t>
            </a:r>
            <a:r>
              <a:rPr lang="fr-FR" sz="2400" dirty="0" err="1" smtClean="0">
                <a:solidFill>
                  <a:schemeClr val="bg1"/>
                </a:solidFill>
              </a:rPr>
              <a:t>carcinose</a:t>
            </a:r>
            <a:r>
              <a:rPr lang="fr-FR" sz="2400" dirty="0" smtClean="0">
                <a:solidFill>
                  <a:schemeClr val="bg1"/>
                </a:solidFill>
              </a:rPr>
              <a:t> péritonéale.</a:t>
            </a:r>
          </a:p>
          <a:p>
            <a:pPr marL="0" indent="0">
              <a:buFontTx/>
              <a:buChar char="-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 Le cul- de-sac est douloureux  au TR  quand il est enflammé → une péritonite aiguë.</a:t>
            </a:r>
          </a:p>
          <a:p>
            <a:pPr marL="0" indent="0"/>
            <a:endParaRPr lang="fr-F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mallem\Favorites\Pictures\220px-Digital_rectal_exam_nci-vol-7136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dr mallem\Favorites\Pictures\220px-Digital_rectal_exam_nci-vol-7136-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928934"/>
            <a:ext cx="334963" cy="333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15352" cy="78581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Examen de la bouche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chemeClr val="bg1"/>
                </a:solidFill>
              </a:rPr>
              <a:t>L’examen de la  bouche  comporte essentiellement :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FF00"/>
                </a:solidFill>
              </a:rPr>
              <a:t>1-  L’examen  de la langue :</a:t>
            </a:r>
          </a:p>
          <a:p>
            <a:pPr marL="0" indent="0">
              <a:buFont typeface="Wingdings" pitchFamily="2" charset="2"/>
              <a:buChar char="§"/>
            </a:pPr>
            <a:r>
              <a:rPr lang="fr-FR" sz="2400" dirty="0" smtClean="0">
                <a:solidFill>
                  <a:schemeClr val="bg1"/>
                </a:solidFill>
              </a:rPr>
              <a:t>  On  demande au malade de tirer sa langue.</a:t>
            </a:r>
          </a:p>
          <a:p>
            <a:pPr marL="0" indent="0">
              <a:buFont typeface="Wingdings" pitchFamily="2" charset="2"/>
              <a:buChar char="§"/>
            </a:pPr>
            <a:r>
              <a:rPr lang="fr-FR" sz="2400" dirty="0" smtClean="0">
                <a:solidFill>
                  <a:schemeClr val="bg1"/>
                </a:solidFill>
              </a:rPr>
              <a:t>  On examine la face dorsale et les bords de la langue.</a:t>
            </a:r>
          </a:p>
          <a:p>
            <a:pPr marL="0" indent="0">
              <a:buFont typeface="Wingdings" pitchFamily="2" charset="2"/>
              <a:buChar char="§"/>
            </a:pPr>
            <a:r>
              <a:rPr lang="fr-FR" sz="2400" dirty="0" smtClean="0">
                <a:solidFill>
                  <a:schemeClr val="bg1"/>
                </a:solidFill>
              </a:rPr>
              <a:t> A l’état normal, la langue  de couleur rosée, humide, recouverte  de papilles.</a:t>
            </a:r>
          </a:p>
          <a:p>
            <a:pPr marL="0" indent="0">
              <a:buFont typeface="Wingdings" pitchFamily="2" charset="2"/>
              <a:buChar char="§"/>
            </a:pPr>
            <a:r>
              <a:rPr lang="fr-FR" sz="2400" dirty="0" smtClean="0">
                <a:solidFill>
                  <a:schemeClr val="bg1"/>
                </a:solidFill>
              </a:rPr>
              <a:t> A l’état pathologique, on  peut mettre les anomalies suivantes :</a:t>
            </a:r>
          </a:p>
          <a:p>
            <a:pPr marL="0" indent="0">
              <a:buFont typeface="Courier New" pitchFamily="49" charset="0"/>
              <a:buChar char="o"/>
            </a:pPr>
            <a:r>
              <a:rPr lang="fr-FR" sz="2400" dirty="0" smtClean="0">
                <a:solidFill>
                  <a:srgbClr val="002060"/>
                </a:solidFill>
              </a:rPr>
              <a:t>  La langue  rôtie et sèche :  </a:t>
            </a:r>
            <a:r>
              <a:rPr lang="fr-FR" sz="2400" dirty="0" smtClean="0">
                <a:solidFill>
                  <a:schemeClr val="bg1"/>
                </a:solidFill>
              </a:rPr>
              <a:t>c’est signe de déshydratation interne  qui  se voit essentiellement chez les sujets âgés .</a:t>
            </a:r>
          </a:p>
          <a:p>
            <a:pPr marL="0" indent="0">
              <a:buFont typeface="Courier New" pitchFamily="49" charset="0"/>
              <a:buChar char="o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Courier New" pitchFamily="49" charset="0"/>
              <a:buChar char="o"/>
            </a:pPr>
            <a:r>
              <a:rPr lang="fr-FR" sz="2400" dirty="0" smtClean="0">
                <a:solidFill>
                  <a:srgbClr val="002060"/>
                </a:solidFill>
              </a:rPr>
              <a:t>  La  glossite :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-  inflammation de la langue qui devient rouge, lisse, </a:t>
            </a:r>
            <a:r>
              <a:rPr lang="fr-FR" sz="2400" dirty="0" err="1" smtClean="0">
                <a:solidFill>
                  <a:schemeClr val="bg1"/>
                </a:solidFill>
              </a:rPr>
              <a:t>dépapillée</a:t>
            </a: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Courier New" pitchFamily="49" charset="0"/>
              <a:buChar char="o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Courier New" pitchFamily="49" charset="0"/>
              <a:buChar char="o"/>
            </a:pP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2050" name="Picture 2" descr="C:\Users\dr mallem\Favorites\Pictures\6B4037FF3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0063"/>
            <a:ext cx="8096249" cy="6072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1504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La glossite peut s’accompagner de sensation de brûlures de la langue lors de la prise d’aliments chauds,  acides ou épicés;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-  La glossite se voit essentiellement au cours de l’anémie  par carence en vitamine B12  et l’anémie par carence en fer (glossite de Hunter).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rgbClr val="002060"/>
                </a:solidFill>
              </a:rPr>
              <a:t>La </a:t>
            </a:r>
            <a:r>
              <a:rPr lang="fr-FR" sz="2400" dirty="0" err="1" smtClean="0">
                <a:solidFill>
                  <a:srgbClr val="002060"/>
                </a:solidFill>
              </a:rPr>
              <a:t>macroglossie</a:t>
            </a:r>
            <a:r>
              <a:rPr lang="fr-FR" sz="2400" dirty="0" smtClean="0">
                <a:solidFill>
                  <a:srgbClr val="002060"/>
                </a:solidFill>
              </a:rPr>
              <a:t> : </a:t>
            </a:r>
          </a:p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 se définit comme une augmentation du volume de la langue (hypertrophie de la langue).</a:t>
            </a:r>
          </a:p>
          <a:p>
            <a:pPr marL="0" indent="0">
              <a:buFontTx/>
              <a:buChar char="-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  Elle peut être congénitale  due à malformation vasculaire  lymphatique de la langue.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 Elle peut être acquise , apparaissant  </a:t>
            </a:r>
            <a:r>
              <a:rPr lang="fr-FR" sz="2400" dirty="0" err="1" smtClean="0">
                <a:solidFill>
                  <a:schemeClr val="bg1"/>
                </a:solidFill>
              </a:rPr>
              <a:t>progessivement</a:t>
            </a:r>
            <a:r>
              <a:rPr lang="fr-FR" sz="2400" dirty="0" smtClean="0">
                <a:solidFill>
                  <a:schemeClr val="bg1"/>
                </a:solidFill>
              </a:rPr>
              <a:t> au cours de la vie, secondaire  à l’</a:t>
            </a:r>
            <a:r>
              <a:rPr lang="fr-FR" sz="2400" dirty="0" err="1" smtClean="0">
                <a:solidFill>
                  <a:schemeClr val="bg1"/>
                </a:solidFill>
              </a:rPr>
              <a:t>hypothryoïdie</a:t>
            </a:r>
            <a:r>
              <a:rPr lang="fr-FR" sz="2400" dirty="0" smtClean="0">
                <a:solidFill>
                  <a:schemeClr val="bg1"/>
                </a:solidFill>
              </a:rPr>
              <a:t> et l’acromégalie.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C:\Users\dr mallem\Favorites\Pictures\jpg_Figure_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501122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 mallem\Favorites\Pictures\XCA06WH7CCA22LI0HCAEM0A0ZCA6G8MAGCAPBR25TCAU5X3P8CA3LWD1UCAG72EKXCA956ZDRCA4YB7HLCAYPP8NBCADOJ291CA64153YCACXFWZYCARXRARPCAP6YEBTCARFGW8DCA2YZQFHCAF9A4K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2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57148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8647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fr-FR" sz="2400" dirty="0" smtClean="0">
                <a:solidFill>
                  <a:srgbClr val="002060"/>
                </a:solidFill>
              </a:rPr>
              <a:t> La langue saburrale :</a:t>
            </a:r>
          </a:p>
          <a:p>
            <a:pPr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  - c’est une langue recouverte d’enduit  blanchâtre et  épais.</a:t>
            </a:r>
          </a:p>
          <a:p>
            <a:pPr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Se voit au cours des affections digestives, surtout l’appendicite  aiguë et la cholécystite aiguë.</a:t>
            </a:r>
          </a:p>
          <a:p>
            <a:pPr marL="0" indent="0">
              <a:buFontTx/>
              <a:buChar char="-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Se voit également au cours de certaines infections comme la fièvre typhoïde et la  scarlatine.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FF00"/>
                </a:solidFill>
              </a:rPr>
              <a:t>2- L’examen de la denture :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A la recherche , notamment  de caries  dentaires.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fr-F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 mallem\Favorites\Pictures\languesa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1000"/>
            <a:ext cx="8429684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501122" cy="5786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FF00"/>
                </a:solidFill>
              </a:rPr>
              <a:t>3- Examen de la gencive :</a:t>
            </a:r>
          </a:p>
          <a:p>
            <a:pPr marL="0" indent="0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1"/>
                </a:solidFill>
              </a:rPr>
              <a:t> La gencive est la partie de la muqueuse  buccale qui recouvre la face interne et externe  des os maxillaires, près des dents.</a:t>
            </a:r>
          </a:p>
          <a:p>
            <a:pPr marL="0" indent="0">
              <a:buFont typeface="Courier New" pitchFamily="49" charset="0"/>
              <a:buChar char="o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bg1"/>
                </a:solidFill>
              </a:rPr>
              <a:t> A l’examen de la gencive on cherche une gingivite :inflammation de la gencive dont la cause est une plaque bactérienne provoquée par le manque d’hygiène bucco-dentaire.</a:t>
            </a:r>
          </a:p>
          <a:p>
            <a:pPr marL="0" indent="0">
              <a:buFont typeface="Courier New" pitchFamily="49" charset="0"/>
              <a:buChar char="o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FF00"/>
                </a:solidFill>
              </a:rPr>
              <a:t>4- Examen de la gorge :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A la recherche d’une amygdalite : inflammation des  amygdales.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21431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2- Le patient  en position </a:t>
            </a:r>
            <a:r>
              <a:rPr lang="fr-FR" sz="2400" b="1" dirty="0" err="1" smtClean="0">
                <a:solidFill>
                  <a:schemeClr val="bg1"/>
                </a:solidFill>
              </a:rPr>
              <a:t>genu</a:t>
            </a:r>
            <a:r>
              <a:rPr lang="fr-FR" sz="2400" b="1" dirty="0" smtClean="0">
                <a:solidFill>
                  <a:schemeClr val="bg1"/>
                </a:solidFill>
              </a:rPr>
              <a:t> –pectoral  :</a:t>
            </a:r>
          </a:p>
          <a:p>
            <a:pPr marL="0" indent="0"/>
            <a:r>
              <a:rPr lang="fr-FR" sz="2400" dirty="0" smtClean="0">
                <a:solidFill>
                  <a:schemeClr val="bg1"/>
                </a:solidFill>
              </a:rPr>
              <a:t> Le tronc reposant sur les genoux, la poitrine s’appuyant sur le plan de la table, la tête et les épaules  reposant sur la table   d’examen.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tabLst>
                <a:tab pos="0" algn="l"/>
              </a:tabLst>
            </a:pPr>
            <a:r>
              <a:rPr lang="fr-FR" sz="2400" dirty="0" smtClean="0">
                <a:solidFill>
                  <a:schemeClr val="bg1"/>
                </a:solidFill>
              </a:rPr>
              <a:t> Cette position permet de mieux  explorer  la  face antérieure  du rectum → explore la prostate ( volume et consistance) ++++.</a:t>
            </a:r>
          </a:p>
          <a:p>
            <a:pPr marL="0" indent="0"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3-  Le patient en décubitus dorsal : </a:t>
            </a:r>
          </a:p>
          <a:p>
            <a:pPr marL="0" indent="0"/>
            <a:r>
              <a:rPr lang="fr-FR" sz="2400" dirty="0" smtClean="0">
                <a:solidFill>
                  <a:schemeClr val="bg1"/>
                </a:solidFill>
              </a:rPr>
              <a:t>  Les cuisses fléchies sur le tronc, les genoux repliés , tenus par le malade ou bien les jambes  fléchies  et les  poings sous les fesses.</a:t>
            </a:r>
          </a:p>
          <a:p>
            <a:pPr marL="0" indent="0"/>
            <a:endParaRPr lang="fr-FR" sz="2400" dirty="0" smtClean="0">
              <a:solidFill>
                <a:schemeClr val="bg1"/>
              </a:solidFill>
            </a:endParaRPr>
          </a:p>
          <a:p>
            <a:pPr marL="0" indent="0"/>
            <a:r>
              <a:rPr lang="fr-FR" sz="2400" dirty="0" smtClean="0">
                <a:solidFill>
                  <a:schemeClr val="bg1"/>
                </a:solidFill>
              </a:rPr>
              <a:t>  Cette position permet de mieux explorer la face antérieure du  rectum  et le cul de sac de Douglas→ explore la prostate ( volume et consistance) ++++.</a:t>
            </a:r>
          </a:p>
          <a:p>
            <a:pPr marL="0" indent="0"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endParaRPr lang="fr-F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chemeClr val="bg1"/>
              </a:solidFill>
            </a:endParaRPr>
          </a:p>
          <a:p>
            <a:pPr marL="0" indent="0"/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mallem\Favorites\Pictures\250px-Healthy_gingi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86808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mallem\Favorites\Pictures\9CAL4WRT4CA2JHWP0CAW25BCJCASMW6NSCAPGOQKGCAP0O9HMCAHULZQVCADM1D8VCADI4AIICA1G7A0TCAJUTDTUCAVGUWWCCASR7SFWCAUWQ1Q8CA2OS8PICAA7ERG4CAQ6NICRCAXRVU0MCA6WM1M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mallem\Favorites\Pictures\Gingivitis_before_and_after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539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786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4-  Le patient en position debout , penché en avant, les coudes sur la table d’examen.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II- Les temps de l’examen </a:t>
            </a:r>
            <a:r>
              <a:rPr lang="fr-FR" sz="2400" dirty="0" err="1" smtClean="0">
                <a:solidFill>
                  <a:srgbClr val="FFFF00"/>
                </a:solidFill>
              </a:rPr>
              <a:t>anorectal</a:t>
            </a:r>
            <a:r>
              <a:rPr lang="fr-FR" sz="2400" dirty="0" smtClean="0">
                <a:solidFill>
                  <a:srgbClr val="FFFF00"/>
                </a:solidFill>
              </a:rPr>
              <a:t> :  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bg1"/>
                </a:solidFill>
              </a:rPr>
              <a:t>a- L’inspection de la marge anale :</a:t>
            </a:r>
          </a:p>
          <a:p>
            <a:pPr marL="96838" indent="-96838"/>
            <a:r>
              <a:rPr lang="fr-FR" sz="2400" dirty="0" smtClean="0">
                <a:solidFill>
                  <a:schemeClr val="bg1"/>
                </a:solidFill>
              </a:rPr>
              <a:t>  examen visuel attentif  de la marge anale à  la recherche :</a:t>
            </a:r>
          </a:p>
          <a:p>
            <a:pPr marL="96838" indent="-96838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96838" indent="-96838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  des hémorroïdes externes : dilatation  des veines hémorroïdaires.</a:t>
            </a:r>
          </a:p>
          <a:p>
            <a:pPr marL="96838" indent="-96838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96838" indent="-96838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 la fissure anale : ulcération linéaire et superficielle souvent très douloureuse, siège au niveau des  plis radiés.  Mise en évidence en déplissant doucement les plis radiés de l’anus.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786478"/>
          </a:xfrm>
        </p:spPr>
        <p:txBody>
          <a:bodyPr>
            <a:normAutofit fontScale="92500" lnSpcReduction="10000"/>
          </a:bodyPr>
          <a:lstStyle/>
          <a:p>
            <a:pPr marL="96838" indent="-96838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 La fistule anale : trajet  irrégulier  faisant communiquer la  muqueuse rectale  avec la marge anale. L’examen permet de  visualiser l’orifice  externe  de la fistule anale.</a:t>
            </a:r>
          </a:p>
          <a:p>
            <a:pPr marL="0" indent="0">
              <a:buNone/>
            </a:pPr>
            <a:endParaRPr lang="fr-FR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b- Le toucher rectal (TR) :</a:t>
            </a: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r>
              <a:rPr lang="fr-FR" sz="2400" dirty="0" smtClean="0">
                <a:solidFill>
                  <a:schemeClr val="bg1"/>
                </a:solidFill>
              </a:rPr>
              <a:t> Le</a:t>
            </a:r>
            <a:r>
              <a:rPr lang="fr-FR" sz="2400" b="1" dirty="0" smtClean="0">
                <a:solidFill>
                  <a:schemeClr val="bg1"/>
                </a:solidFill>
              </a:rPr>
              <a:t> toucher rectal ( TR) :</a:t>
            </a:r>
            <a:r>
              <a:rPr lang="fr-FR" sz="2400" dirty="0" smtClean="0">
                <a:solidFill>
                  <a:schemeClr val="bg1"/>
                </a:solidFill>
              </a:rPr>
              <a:t> le temps essentiel  de l’examen </a:t>
            </a:r>
            <a:r>
              <a:rPr lang="fr-FR" sz="2400" dirty="0" err="1" smtClean="0">
                <a:solidFill>
                  <a:schemeClr val="bg1"/>
                </a:solidFill>
              </a:rPr>
              <a:t>anorectal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r>
              <a:rPr lang="fr-FR" sz="2400" dirty="0" smtClean="0">
                <a:solidFill>
                  <a:schemeClr val="bg1"/>
                </a:solidFill>
              </a:rPr>
              <a:t> Le  TR consiste à introduire  l’index  protégé par un  doigtier  ou  un gant lubrifié par de la vaseline  dans  le canal anal et l’ampoule rectale vide .</a:t>
            </a: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r>
              <a:rPr lang="fr-FR" sz="2400" dirty="0" smtClean="0">
                <a:solidFill>
                  <a:schemeClr val="bg1"/>
                </a:solidFill>
              </a:rPr>
              <a:t> Examen non douloureux, mais désagréable. Il doit être bien expliqué au patient afin d’être mieux accepté.</a:t>
            </a:r>
          </a:p>
          <a:p>
            <a:pPr marL="0" indent="0">
              <a:buFont typeface="Wingdings" pitchFamily="2" charset="2"/>
              <a:buChar char="§"/>
              <a:tabLst>
                <a:tab pos="0" algn="l"/>
              </a:tabLst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fr-FR" sz="2400" dirty="0" smtClean="0">
                <a:solidFill>
                  <a:schemeClr val="bg1"/>
                </a:solidFill>
              </a:rPr>
              <a:t> Le TR permet d’explorer 8  et 9 cm  du rectum à partir de la marge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anale (bas et moyen rectum).</a:t>
            </a:r>
          </a:p>
          <a:p>
            <a:pPr marL="0" indent="0">
              <a:buFont typeface="Wingdings" pitchFamily="2" charset="2"/>
              <a:buChar char="§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96838" indent="-96838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96838" indent="-96838">
              <a:buNone/>
            </a:pP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mallem\Favorites\Pictures\r7_hemorrhoi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mallem\Favorites\Pictures\anal-fissure-treat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0" y="357165"/>
            <a:ext cx="8858280" cy="45719"/>
          </a:xfrm>
        </p:spPr>
        <p:txBody>
          <a:bodyPr>
            <a:normAutofit fontScale="90000"/>
          </a:bodyPr>
          <a:lstStyle/>
          <a:p>
            <a:endParaRPr lang="ar-DZ" dirty="0"/>
          </a:p>
        </p:txBody>
      </p:sp>
      <p:pic>
        <p:nvPicPr>
          <p:cNvPr id="1026" name="Picture 2" descr="C:\Users\TOSHIBA\Pictures\Fissure1-resiz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98" cy="591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786478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fr-FR" sz="2400" dirty="0" smtClean="0">
                <a:solidFill>
                  <a:schemeClr val="bg1"/>
                </a:solidFill>
              </a:rPr>
              <a:t> Le TR permet  :</a:t>
            </a:r>
          </a:p>
          <a:p>
            <a:pPr marL="0" indent="0"/>
            <a:r>
              <a:rPr lang="fr-FR" sz="2400" dirty="0" smtClean="0">
                <a:solidFill>
                  <a:schemeClr val="bg1"/>
                </a:solidFill>
              </a:rPr>
              <a:t> d’apprécier le tonus du sphincter anal .</a:t>
            </a:r>
          </a:p>
          <a:p>
            <a:pPr marL="0" indent="0"/>
            <a:endParaRPr lang="fr-FR" sz="2400" dirty="0" smtClean="0">
              <a:solidFill>
                <a:schemeClr val="bg1"/>
              </a:solidFill>
            </a:endParaRPr>
          </a:p>
          <a:p>
            <a:pPr marL="0" indent="0"/>
            <a:r>
              <a:rPr lang="fr-FR" sz="2400" dirty="0" smtClean="0">
                <a:solidFill>
                  <a:schemeClr val="bg1"/>
                </a:solidFill>
              </a:rPr>
              <a:t> de palper la muqueuse du canal anal  de l’ampoule rectale  ( la paroi postérieure, antérieure, les  parois latérales)  à la recherche  d’une masse tumorale  rectale.</a:t>
            </a:r>
          </a:p>
          <a:p>
            <a:pPr marL="0" indent="0"/>
            <a:endParaRPr lang="fr-FR" sz="2400" dirty="0" smtClean="0">
              <a:solidFill>
                <a:schemeClr val="bg1"/>
              </a:solidFill>
            </a:endParaRPr>
          </a:p>
          <a:p>
            <a:pPr marL="0" indent="0"/>
            <a:r>
              <a:rPr lang="fr-FR" sz="2400" dirty="0" smtClean="0">
                <a:solidFill>
                  <a:schemeClr val="bg1"/>
                </a:solidFill>
              </a:rPr>
              <a:t>  chez l’homme d’explorer essentiellement la prostate  en précisant le volume, la  consistance et la forme de cette glande :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 A l’état normal, la prostate a une forme piriforme (forme de poire)  à sommet inférieure, lisse, régulière,  avec  un sillon médian en 2 lobes symétriques, de consistance  ferme.</a:t>
            </a:r>
          </a:p>
          <a:p>
            <a:pPr marL="0" indent="0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71480"/>
            <a:ext cx="8501122" cy="5929354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 En cas de prostatite  le TR est douloureux</a:t>
            </a:r>
          </a:p>
          <a:p>
            <a:pPr marL="0" indent="0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En  cas d’hypertrophie bénigne de la prostate ,  au TR, la glande est anormalement grosse et perd son sillon médian mais il a une surface régulière  et homogène.</a:t>
            </a:r>
          </a:p>
          <a:p>
            <a:pPr marL="0" indent="0">
              <a:buFont typeface="Wingdings" pitchFamily="2" charset="2"/>
              <a:buChar char="Ø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bg1"/>
                </a:solidFill>
              </a:rPr>
              <a:t> En cas de cancer de la prostate :</a:t>
            </a:r>
          </a:p>
          <a:p>
            <a:pPr marL="0" indent="0">
              <a:buFontTx/>
              <a:buChar char="-"/>
            </a:pPr>
            <a:r>
              <a:rPr lang="fr-FR" sz="2400" dirty="0" smtClean="0">
                <a:solidFill>
                  <a:schemeClr val="bg1"/>
                </a:solidFill>
              </a:rPr>
              <a:t>On perçoit  une induration ( glande de consistance pierreuse)  et une surface irrégulière . </a:t>
            </a:r>
          </a:p>
          <a:p>
            <a:pPr marL="0" indent="0">
              <a:buFontTx/>
              <a:buChar char="-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- L’induration peut  être nodulaire ou concerne tout un lobe ou toute la glande.</a:t>
            </a:r>
          </a:p>
          <a:p>
            <a:pPr marL="0" indent="0"/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1001</Words>
  <Application>Microsoft Office PowerPoint</Application>
  <PresentationFormat>Affichage à l'écran (4:3)</PresentationFormat>
  <Paragraphs>109</Paragraphs>
  <Slides>22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Examen anorectal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Examen de la bouche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ANORECTAL</dc:title>
  <dc:creator>dr mallem</dc:creator>
  <cp:lastModifiedBy>TOSHIBA</cp:lastModifiedBy>
  <cp:revision>29</cp:revision>
  <dcterms:created xsi:type="dcterms:W3CDTF">2013-03-01T18:27:11Z</dcterms:created>
  <dcterms:modified xsi:type="dcterms:W3CDTF">2018-12-10T17:47:09Z</dcterms:modified>
</cp:coreProperties>
</file>