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7" r:id="rId3"/>
    <p:sldId id="278" r:id="rId4"/>
    <p:sldId id="279" r:id="rId5"/>
    <p:sldId id="266" r:id="rId6"/>
    <p:sldId id="260" r:id="rId7"/>
    <p:sldId id="285" r:id="rId8"/>
    <p:sldId id="267" r:id="rId9"/>
    <p:sldId id="293" r:id="rId10"/>
    <p:sldId id="294" r:id="rId11"/>
    <p:sldId id="295" r:id="rId12"/>
    <p:sldId id="296" r:id="rId13"/>
    <p:sldId id="297" r:id="rId14"/>
    <p:sldId id="298" r:id="rId15"/>
    <p:sldId id="299" r:id="rId16"/>
    <p:sldId id="261" r:id="rId17"/>
    <p:sldId id="262" r:id="rId18"/>
    <p:sldId id="269" r:id="rId19"/>
    <p:sldId id="288" r:id="rId20"/>
    <p:sldId id="306" r:id="rId21"/>
    <p:sldId id="307" r:id="rId22"/>
    <p:sldId id="300" r:id="rId23"/>
    <p:sldId id="291" r:id="rId24"/>
    <p:sldId id="303" r:id="rId25"/>
    <p:sldId id="302" r:id="rId26"/>
    <p:sldId id="308" r:id="rId27"/>
    <p:sldId id="313" r:id="rId28"/>
    <p:sldId id="314" r:id="rId29"/>
    <p:sldId id="309" r:id="rId30"/>
    <p:sldId id="310" r:id="rId31"/>
    <p:sldId id="311" r:id="rId32"/>
    <p:sldId id="312" r:id="rId33"/>
    <p:sldId id="315" r:id="rId34"/>
    <p:sldId id="316"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62A29445-478A-4D55-9351-3A04EAD262F6}" type="datetimeFigureOut">
              <a:rPr lang="fr-FR" smtClean="0"/>
              <a:pPr/>
              <a:t>08/11/2022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42A968A-9BB7-4656-ACD7-948C83B6D30D}"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2A29445-478A-4D55-9351-3A04EAD262F6}" type="datetimeFigureOut">
              <a:rPr lang="fr-FR" smtClean="0"/>
              <a:pPr/>
              <a:t>08/11/2022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42A968A-9BB7-4656-ACD7-948C83B6D30D}"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2A29445-478A-4D55-9351-3A04EAD262F6}" type="datetimeFigureOut">
              <a:rPr lang="fr-FR" smtClean="0"/>
              <a:pPr/>
              <a:t>08/11/2022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42A968A-9BB7-4656-ACD7-948C83B6D30D}"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2A29445-478A-4D55-9351-3A04EAD262F6}" type="datetimeFigureOut">
              <a:rPr lang="fr-FR" smtClean="0"/>
              <a:pPr/>
              <a:t>08/11/2022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42A968A-9BB7-4656-ACD7-948C83B6D30D}"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62A29445-478A-4D55-9351-3A04EAD262F6}" type="datetimeFigureOut">
              <a:rPr lang="fr-FR" smtClean="0"/>
              <a:pPr/>
              <a:t>08/11/2022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42A968A-9BB7-4656-ACD7-948C83B6D30D}"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2A29445-478A-4D55-9351-3A04EAD262F6}" type="datetimeFigureOut">
              <a:rPr lang="fr-FR" smtClean="0"/>
              <a:pPr/>
              <a:t>08/11/2022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42A968A-9BB7-4656-ACD7-948C83B6D30D}"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2A29445-478A-4D55-9351-3A04EAD262F6}" type="datetimeFigureOut">
              <a:rPr lang="fr-FR" smtClean="0"/>
              <a:pPr/>
              <a:t>08/11/2022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42A968A-9BB7-4656-ACD7-948C83B6D30D}"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62A29445-478A-4D55-9351-3A04EAD262F6}" type="datetimeFigureOut">
              <a:rPr lang="fr-FR" smtClean="0"/>
              <a:pPr/>
              <a:t>08/11/2022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42A968A-9BB7-4656-ACD7-948C83B6D30D}"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2A29445-478A-4D55-9351-3A04EAD262F6}" type="datetimeFigureOut">
              <a:rPr lang="fr-FR" smtClean="0"/>
              <a:pPr/>
              <a:t>08/11/2022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42A968A-9BB7-4656-ACD7-948C83B6D30D}"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2A29445-478A-4D55-9351-3A04EAD262F6}" type="datetimeFigureOut">
              <a:rPr lang="fr-FR" smtClean="0"/>
              <a:pPr/>
              <a:t>08/11/2022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42A968A-9BB7-4656-ACD7-948C83B6D30D}"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2A29445-478A-4D55-9351-3A04EAD262F6}" type="datetimeFigureOut">
              <a:rPr lang="fr-FR" smtClean="0"/>
              <a:pPr/>
              <a:t>08/11/2022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42A968A-9BB7-4656-ACD7-948C83B6D30D}"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29445-478A-4D55-9351-3A04EAD262F6}" type="datetimeFigureOut">
              <a:rPr lang="fr-FR" smtClean="0"/>
              <a:pPr/>
              <a:t>08/11/2022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A968A-9BB7-4656-ACD7-948C83B6D30D}"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71600" y="476672"/>
            <a:ext cx="7632848" cy="5755422"/>
          </a:xfrm>
          <a:prstGeom prst="rect">
            <a:avLst/>
          </a:prstGeom>
          <a:noFill/>
        </p:spPr>
        <p:txBody>
          <a:bodyPr wrap="square" rtlCol="0">
            <a:spAutoFit/>
          </a:bodyPr>
          <a:lstStyle/>
          <a:p>
            <a:pPr algn="ctr"/>
            <a:endParaRPr lang="fr-FR" sz="2800" b="1" dirty="0">
              <a:latin typeface="Calisto MT" pitchFamily="18" charset="0"/>
            </a:endParaRPr>
          </a:p>
          <a:p>
            <a:pPr algn="ctr"/>
            <a:endParaRPr lang="fr-FR" sz="2800" b="1" dirty="0">
              <a:latin typeface="Calisto MT" pitchFamily="18" charset="0"/>
            </a:endParaRPr>
          </a:p>
          <a:p>
            <a:pPr algn="ctr"/>
            <a:endParaRPr lang="fr-FR" sz="2800" b="1" dirty="0">
              <a:latin typeface="Calisto MT" pitchFamily="18" charset="0"/>
            </a:endParaRPr>
          </a:p>
          <a:p>
            <a:pPr algn="ctr"/>
            <a:endParaRPr lang="fr-FR" sz="2800" b="1" dirty="0">
              <a:latin typeface="Calisto MT" pitchFamily="18" charset="0"/>
            </a:endParaRPr>
          </a:p>
          <a:p>
            <a:pPr algn="ctr"/>
            <a:endParaRPr lang="fr-FR" sz="2800" b="1" dirty="0">
              <a:latin typeface="Calisto MT" pitchFamily="18" charset="0"/>
            </a:endParaRPr>
          </a:p>
          <a:p>
            <a:pPr algn="ctr">
              <a:lnSpc>
                <a:spcPct val="150000"/>
              </a:lnSpc>
              <a:spcBef>
                <a:spcPts val="1200"/>
              </a:spcBef>
            </a:pPr>
            <a:r>
              <a:rPr lang="fr-FR" sz="3200" b="1" dirty="0">
                <a:latin typeface="Gill Sans MT" panose="020B0502020104020203" pitchFamily="34" charset="0"/>
                <a:cs typeface="Arial" pitchFamily="34" charset="0"/>
              </a:rPr>
              <a:t>La déontologie médicale, Droit Médical, Éthique médicale et la bioéthique</a:t>
            </a:r>
            <a:endParaRPr lang="fr-FR" sz="3200" dirty="0">
              <a:latin typeface="Gill Sans MT" panose="020B0502020104020203" pitchFamily="34" charset="0"/>
              <a:cs typeface="Arial" pitchFamily="34" charset="0"/>
            </a:endParaRPr>
          </a:p>
          <a:p>
            <a:pPr algn="ctr"/>
            <a:endParaRPr lang="fr-FR" sz="2800" b="1" dirty="0">
              <a:latin typeface="Calisto MT" pitchFamily="18" charset="0"/>
            </a:endParaRPr>
          </a:p>
          <a:p>
            <a:pPr algn="ctr"/>
            <a:endParaRPr lang="fr-FR" sz="2800" b="1" dirty="0">
              <a:latin typeface="Calisto MT" pitchFamily="18" charset="0"/>
            </a:endParaRP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500042"/>
            <a:ext cx="8429684" cy="5786199"/>
          </a:xfrm>
          <a:prstGeom prst="rect">
            <a:avLst/>
          </a:prstGeom>
          <a:noFill/>
        </p:spPr>
        <p:txBody>
          <a:bodyPr wrap="square" rtlCol="0">
            <a:spAutoFit/>
          </a:bodyPr>
          <a:lstStyle/>
          <a:p>
            <a:pPr algn="just"/>
            <a:r>
              <a:rPr lang="fr-FR" sz="2600" b="1" dirty="0">
                <a:solidFill>
                  <a:srgbClr val="FF0000"/>
                </a:solidFill>
                <a:latin typeface="Palatino Linotype" pitchFamily="18" charset="0"/>
                <a:cs typeface="Arial" pitchFamily="34" charset="0"/>
              </a:rPr>
              <a:t>2 - Le secret professionnel</a:t>
            </a:r>
            <a:r>
              <a:rPr lang="fr-FR" sz="2600" dirty="0">
                <a:latin typeface="Palatino Linotype" pitchFamily="18" charset="0"/>
                <a:cs typeface="Arial" pitchFamily="34" charset="0"/>
              </a:rPr>
              <a:t> : </a:t>
            </a:r>
            <a:r>
              <a:rPr lang="fr-FR" sz="2600" dirty="0">
                <a:solidFill>
                  <a:schemeClr val="tx2">
                    <a:lumMod val="60000"/>
                    <a:lumOff val="40000"/>
                  </a:schemeClr>
                </a:solidFill>
                <a:latin typeface="Palatino Linotype" pitchFamily="18" charset="0"/>
                <a:cs typeface="Arial" pitchFamily="34" charset="0"/>
              </a:rPr>
              <a:t>Art 36 à 41</a:t>
            </a:r>
          </a:p>
          <a:p>
            <a:pPr algn="just">
              <a:spcBef>
                <a:spcPts val="1200"/>
              </a:spcBef>
            </a:pPr>
            <a:r>
              <a:rPr lang="fr-FR" sz="2600" dirty="0">
                <a:latin typeface="Palatino Linotype" pitchFamily="18" charset="0"/>
                <a:cs typeface="Arial" pitchFamily="34" charset="0"/>
              </a:rPr>
              <a:t>Le secret professionnel, institué dans l'intérêt des patients, s'impose à tout médecin dans les conditions établies par la loi.</a:t>
            </a:r>
          </a:p>
          <a:p>
            <a:pPr algn="just">
              <a:spcBef>
                <a:spcPts val="1200"/>
              </a:spcBef>
            </a:pPr>
            <a:r>
              <a:rPr lang="fr-FR" sz="2600" dirty="0">
                <a:latin typeface="Palatino Linotype" pitchFamily="18" charset="0"/>
                <a:cs typeface="Arial" pitchFamily="34" charset="0"/>
              </a:rPr>
              <a:t>Le secret couvre tout ce qui est venu à la connaissance du médecin dans l'exercice de sa profession, c'est-à-dire non seulement ce qui lui a été confié, mais aussi ce qu'il a vu, entendu ou compris.</a:t>
            </a:r>
          </a:p>
          <a:p>
            <a:pPr algn="just">
              <a:spcBef>
                <a:spcPts val="1200"/>
              </a:spcBef>
            </a:pPr>
            <a:r>
              <a:rPr lang="fr-FR" sz="2600" dirty="0">
                <a:latin typeface="Palatino Linotype" pitchFamily="18" charset="0"/>
                <a:cs typeface="Arial" pitchFamily="34" charset="0"/>
              </a:rPr>
              <a:t>De très ancienne tradition, le secret médical reste un des piliers de l'exercice de la médecine contemporaine. </a:t>
            </a:r>
          </a:p>
          <a:p>
            <a:pPr algn="just">
              <a:spcBef>
                <a:spcPts val="1200"/>
              </a:spcBef>
            </a:pPr>
            <a:r>
              <a:rPr lang="fr-FR" sz="2600" dirty="0">
                <a:latin typeface="Palatino Linotype" pitchFamily="18" charset="0"/>
                <a:cs typeface="Arial" pitchFamily="34" charset="0"/>
              </a:rPr>
              <a:t>En effet, « </a:t>
            </a:r>
            <a:r>
              <a:rPr lang="fr-FR" sz="2600" dirty="0">
                <a:solidFill>
                  <a:srgbClr val="FF0000"/>
                </a:solidFill>
                <a:latin typeface="Palatino Linotype" pitchFamily="18" charset="0"/>
                <a:cs typeface="Arial" pitchFamily="34" charset="0"/>
              </a:rPr>
              <a:t>il n’y a pas de soins sans confidences, de confidences sans confiance, de confiance sans secret</a:t>
            </a:r>
            <a:r>
              <a:rPr lang="fr-FR" sz="2600" b="1" dirty="0">
                <a:latin typeface="Palatino Linotype" pitchFamily="18" charset="0"/>
                <a:cs typeface="Arial" pitchFamily="34" charset="0"/>
              </a:rPr>
              <a:t> ». </a:t>
            </a:r>
            <a:endParaRPr lang="fr-FR" sz="2600" dirty="0">
              <a:latin typeface="Palatino Linotype" pitchFamily="18" charset="0"/>
              <a:cs typeface="Arial" pitchFamily="34" charset="0"/>
            </a:endParaRP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357166"/>
            <a:ext cx="8501122" cy="6771084"/>
          </a:xfrm>
          <a:prstGeom prst="rect">
            <a:avLst/>
          </a:prstGeom>
          <a:noFill/>
        </p:spPr>
        <p:txBody>
          <a:bodyPr wrap="square" rtlCol="0">
            <a:spAutoFit/>
          </a:bodyPr>
          <a:lstStyle/>
          <a:p>
            <a:pPr algn="just"/>
            <a:r>
              <a:rPr lang="fr-FR" sz="2600" dirty="0">
                <a:latin typeface="Palatino Linotype" pitchFamily="18" charset="0"/>
                <a:cs typeface="Arial" pitchFamily="34" charset="0"/>
              </a:rPr>
              <a:t>Depuis Hippocrate, le secret médical est un des piliers de l'exercice de la médecine :</a:t>
            </a:r>
          </a:p>
          <a:p>
            <a:pPr algn="just"/>
            <a:r>
              <a:rPr lang="fr-FR" sz="2600" dirty="0">
                <a:latin typeface="Palatino Linotype" pitchFamily="18" charset="0"/>
                <a:cs typeface="Arial" pitchFamily="34" charset="0"/>
              </a:rPr>
              <a:t>Hippocrate conseillait de garder le silence et d’observer la prudence dans ses propos.</a:t>
            </a:r>
          </a:p>
          <a:p>
            <a:pPr lvl="0" algn="just"/>
            <a:r>
              <a:rPr lang="fr-FR" sz="2600" b="1" dirty="0">
                <a:solidFill>
                  <a:srgbClr val="FF0000"/>
                </a:solidFill>
                <a:latin typeface="Palatino Linotype" pitchFamily="18" charset="0"/>
                <a:cs typeface="Arial" pitchFamily="34" charset="0"/>
              </a:rPr>
              <a:t>Le Code pénal</a:t>
            </a:r>
            <a:endParaRPr lang="fr-FR" sz="2600" dirty="0">
              <a:solidFill>
                <a:srgbClr val="FF0000"/>
              </a:solidFill>
              <a:latin typeface="Palatino Linotype" pitchFamily="18" charset="0"/>
              <a:cs typeface="Arial" pitchFamily="34" charset="0"/>
            </a:endParaRPr>
          </a:p>
          <a:p>
            <a:pPr algn="just"/>
            <a:r>
              <a:rPr lang="fr-FR" sz="2600" b="1" dirty="0">
                <a:latin typeface="Palatino Linotype" pitchFamily="18" charset="0"/>
                <a:cs typeface="Arial" pitchFamily="34" charset="0"/>
              </a:rPr>
              <a:t> </a:t>
            </a:r>
            <a:r>
              <a:rPr lang="fr-FR" sz="2600" dirty="0">
                <a:latin typeface="Palatino Linotype" pitchFamily="18" charset="0"/>
                <a:cs typeface="Arial" pitchFamily="34" charset="0"/>
              </a:rPr>
              <a:t>Le secret professionnel est, sauf dérogation légale, absolu. Il est régi par l’article 301 du C.P.A </a:t>
            </a:r>
          </a:p>
          <a:p>
            <a:pPr lvl="0" algn="just"/>
            <a:r>
              <a:rPr lang="fr-FR" sz="2600" b="1" dirty="0">
                <a:solidFill>
                  <a:srgbClr val="FF0000"/>
                </a:solidFill>
                <a:latin typeface="Palatino Linotype" pitchFamily="18" charset="0"/>
                <a:cs typeface="Arial" pitchFamily="34" charset="0"/>
              </a:rPr>
              <a:t>La loi sanitaire</a:t>
            </a:r>
            <a:endParaRPr lang="fr-FR" sz="2600" dirty="0">
              <a:solidFill>
                <a:srgbClr val="FF0000"/>
              </a:solidFill>
              <a:latin typeface="Palatino Linotype" pitchFamily="18" charset="0"/>
              <a:cs typeface="Arial" pitchFamily="34" charset="0"/>
            </a:endParaRPr>
          </a:p>
          <a:p>
            <a:pPr algn="just"/>
            <a:r>
              <a:rPr lang="fr-FR" sz="2600" dirty="0">
                <a:latin typeface="Palatino Linotype" pitchFamily="18" charset="0"/>
                <a:cs typeface="Arial" pitchFamily="34" charset="0"/>
              </a:rPr>
              <a:t>La loi sanitaire Algérienne N°d18-11 du 02 Juillet 2018 précise que les Médecins, les Chirurgiens dentistes et Pharmaciens sont tenus d’observer le secret professionnel sauf si les dispositions légales les en délient expressément ».</a:t>
            </a:r>
          </a:p>
          <a:p>
            <a:pPr lvl="0" algn="just"/>
            <a:r>
              <a:rPr lang="fr-FR" sz="2600" b="1" dirty="0">
                <a:solidFill>
                  <a:srgbClr val="FF0000"/>
                </a:solidFill>
                <a:latin typeface="Palatino Linotype" pitchFamily="18" charset="0"/>
                <a:cs typeface="Arial" pitchFamily="34" charset="0"/>
              </a:rPr>
              <a:t>Le Code de déontologie</a:t>
            </a:r>
            <a:endParaRPr lang="fr-FR" sz="2600" dirty="0">
              <a:solidFill>
                <a:srgbClr val="FF0000"/>
              </a:solidFill>
              <a:latin typeface="Palatino Linotype" pitchFamily="18" charset="0"/>
              <a:cs typeface="Arial" pitchFamily="34" charset="0"/>
            </a:endParaRPr>
          </a:p>
          <a:p>
            <a:pPr algn="just"/>
            <a:r>
              <a:rPr lang="fr-FR" sz="2600" dirty="0">
                <a:latin typeface="Palatino Linotype" pitchFamily="18" charset="0"/>
                <a:cs typeface="Arial" pitchFamily="34" charset="0"/>
              </a:rPr>
              <a:t>Il rappel l’importance du secret professionnel dans les Articles 36, 37, 38, 39, 40 et 41.</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357166"/>
            <a:ext cx="8429684" cy="6421518"/>
          </a:xfrm>
          <a:prstGeom prst="rect">
            <a:avLst/>
          </a:prstGeom>
          <a:noFill/>
        </p:spPr>
        <p:txBody>
          <a:bodyPr wrap="square" rtlCol="0">
            <a:spAutoFit/>
          </a:bodyPr>
          <a:lstStyle/>
          <a:p>
            <a:pPr algn="just"/>
            <a:r>
              <a:rPr lang="fr-FR" sz="2600" b="1" dirty="0">
                <a:solidFill>
                  <a:srgbClr val="FF0000"/>
                </a:solidFill>
                <a:latin typeface="Palatino Linotype" pitchFamily="18" charset="0"/>
                <a:cs typeface="Arial" pitchFamily="34" charset="0"/>
              </a:rPr>
              <a:t>3 - Devoirs envers les malades</a:t>
            </a:r>
            <a:r>
              <a:rPr lang="fr-FR" sz="2600" dirty="0">
                <a:latin typeface="Palatino Linotype" pitchFamily="18" charset="0"/>
                <a:cs typeface="Arial" pitchFamily="34" charset="0"/>
              </a:rPr>
              <a:t> : </a:t>
            </a:r>
            <a:r>
              <a:rPr lang="fr-FR" sz="2600" dirty="0">
                <a:solidFill>
                  <a:schemeClr val="tx2">
                    <a:lumMod val="60000"/>
                    <a:lumOff val="40000"/>
                  </a:schemeClr>
                </a:solidFill>
                <a:latin typeface="Palatino Linotype" pitchFamily="18" charset="0"/>
                <a:cs typeface="Arial" pitchFamily="34" charset="0"/>
              </a:rPr>
              <a:t>Art 43 et 44</a:t>
            </a:r>
          </a:p>
          <a:p>
            <a:pPr lvl="0" algn="just">
              <a:spcBef>
                <a:spcPts val="600"/>
              </a:spcBef>
            </a:pPr>
            <a:r>
              <a:rPr lang="fr-FR" sz="2600" dirty="0">
                <a:latin typeface="Palatino Linotype" pitchFamily="18" charset="0"/>
                <a:cs typeface="Arial" pitchFamily="34" charset="0"/>
              </a:rPr>
              <a:t>Le malade est libre de choisir son médecin ;</a:t>
            </a:r>
          </a:p>
          <a:p>
            <a:pPr lvl="0" algn="just">
              <a:spcBef>
                <a:spcPts val="600"/>
              </a:spcBef>
            </a:pPr>
            <a:r>
              <a:rPr lang="fr-FR" sz="2600" dirty="0">
                <a:latin typeface="Palatino Linotype" pitchFamily="18" charset="0"/>
                <a:cs typeface="Arial" pitchFamily="34" charset="0"/>
              </a:rPr>
              <a:t>Le malade est libre de quitter son médecin ; c’est le libre choix.</a:t>
            </a:r>
          </a:p>
          <a:p>
            <a:pPr lvl="0" algn="just">
              <a:spcBef>
                <a:spcPts val="600"/>
              </a:spcBef>
            </a:pPr>
            <a:r>
              <a:rPr lang="fr-FR" sz="2600" dirty="0">
                <a:latin typeface="Palatino Linotype" pitchFamily="18" charset="0"/>
                <a:cs typeface="Arial" pitchFamily="34" charset="0"/>
              </a:rPr>
              <a:t>Dès lors qu'il a accepté de répondre à une demande, le médecin s'engage à assurer personnellement au patient des soins consciencieux, dévoués et fondés sur les données acquises de la science, en faisant appel, s'il y a lieu, à l'aide de tiers compétents.</a:t>
            </a:r>
          </a:p>
          <a:p>
            <a:pPr lvl="0" algn="just">
              <a:spcBef>
                <a:spcPts val="600"/>
              </a:spcBef>
            </a:pPr>
            <a:r>
              <a:rPr lang="fr-FR" sz="2600" dirty="0">
                <a:latin typeface="Palatino Linotype" pitchFamily="18" charset="0"/>
                <a:cs typeface="Arial" pitchFamily="34" charset="0"/>
              </a:rPr>
              <a:t>Le malade a le droit de recevoir les soins les plus appropriés et de bénéficier des thérapeutiques lui garantissant la meilleur efficacité et sécurité sanitaire sans lui faire courir de risques disproportionnés par rapport au bénéfice escompté. </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500042"/>
            <a:ext cx="8572560" cy="5940088"/>
          </a:xfrm>
          <a:prstGeom prst="rect">
            <a:avLst/>
          </a:prstGeom>
          <a:noFill/>
        </p:spPr>
        <p:txBody>
          <a:bodyPr wrap="square" rtlCol="0">
            <a:spAutoFit/>
          </a:bodyPr>
          <a:lstStyle/>
          <a:p>
            <a:pPr algn="just"/>
            <a:r>
              <a:rPr lang="fr-FR" sz="2600" b="1" dirty="0">
                <a:solidFill>
                  <a:srgbClr val="FF0000"/>
                </a:solidFill>
                <a:latin typeface="Palatino Linotype" pitchFamily="18" charset="0"/>
                <a:cs typeface="Arial" pitchFamily="34" charset="0"/>
              </a:rPr>
              <a:t>4 - La confraternité</a:t>
            </a:r>
            <a:r>
              <a:rPr lang="fr-FR" sz="2600" dirty="0">
                <a:latin typeface="Palatino Linotype" pitchFamily="18" charset="0"/>
                <a:cs typeface="Arial" pitchFamily="34" charset="0"/>
              </a:rPr>
              <a:t> : </a:t>
            </a:r>
            <a:r>
              <a:rPr lang="fr-FR" sz="2600" dirty="0">
                <a:solidFill>
                  <a:schemeClr val="tx2">
                    <a:lumMod val="60000"/>
                    <a:lumOff val="40000"/>
                  </a:schemeClr>
                </a:solidFill>
                <a:latin typeface="Palatino Linotype" pitchFamily="18" charset="0"/>
                <a:cs typeface="Arial" pitchFamily="34" charset="0"/>
              </a:rPr>
              <a:t>Art 44 à 51</a:t>
            </a:r>
          </a:p>
          <a:p>
            <a:pPr algn="just">
              <a:spcBef>
                <a:spcPts val="1200"/>
              </a:spcBef>
            </a:pPr>
            <a:r>
              <a:rPr lang="fr-FR" sz="2600" dirty="0">
                <a:latin typeface="Palatino Linotype" pitchFamily="18" charset="0"/>
                <a:cs typeface="Arial" pitchFamily="34" charset="0"/>
              </a:rPr>
              <a:t>C’est un devoir primordial, elle doit s’exercer dans l’intérêt du malade et de la profession médicale. </a:t>
            </a:r>
          </a:p>
          <a:p>
            <a:pPr algn="just">
              <a:spcBef>
                <a:spcPts val="1200"/>
              </a:spcBef>
            </a:pPr>
            <a:r>
              <a:rPr lang="fr-FR" sz="2600" dirty="0">
                <a:latin typeface="Palatino Linotype" pitchFamily="18" charset="0"/>
                <a:cs typeface="Arial" pitchFamily="34" charset="0"/>
              </a:rPr>
              <a:t>Un médecin qui a un différend avec un confrère doit rechercher une conciliation, au besoin par l'intermédiaire du conseil départemental de l'ordre.</a:t>
            </a:r>
          </a:p>
          <a:p>
            <a:pPr algn="just">
              <a:spcBef>
                <a:spcPts val="1200"/>
              </a:spcBef>
            </a:pPr>
            <a:r>
              <a:rPr lang="fr-FR" sz="2600" dirty="0">
                <a:latin typeface="Palatino Linotype" pitchFamily="18" charset="0"/>
                <a:cs typeface="Arial" pitchFamily="34" charset="0"/>
              </a:rPr>
              <a:t>Les médecins se doivent assistance dans l'adversité.</a:t>
            </a:r>
          </a:p>
          <a:p>
            <a:pPr algn="just">
              <a:spcBef>
                <a:spcPts val="1200"/>
              </a:spcBef>
            </a:pPr>
            <a:r>
              <a:rPr lang="fr-FR" sz="2600" dirty="0">
                <a:latin typeface="Palatino Linotype" pitchFamily="18" charset="0"/>
                <a:cs typeface="Arial" pitchFamily="34" charset="0"/>
              </a:rPr>
              <a:t>Ainsi le corps médical doit vivre dans la confraternité. </a:t>
            </a:r>
          </a:p>
          <a:p>
            <a:pPr algn="just">
              <a:spcBef>
                <a:spcPts val="1200"/>
              </a:spcBef>
            </a:pPr>
            <a:r>
              <a:rPr lang="fr-FR" sz="2600" dirty="0">
                <a:latin typeface="Palatino Linotype" pitchFamily="18" charset="0"/>
                <a:cs typeface="Arial" pitchFamily="34" charset="0"/>
              </a:rPr>
              <a:t>Il est uni par un état d'esprit commun, celui d'une profession de responsabilité et d'action, par une formation intellectuelle particulière, alliant science et humanisme.</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428604"/>
            <a:ext cx="8501122" cy="5416868"/>
          </a:xfrm>
          <a:prstGeom prst="rect">
            <a:avLst/>
          </a:prstGeom>
          <a:noFill/>
        </p:spPr>
        <p:txBody>
          <a:bodyPr wrap="square" rtlCol="0">
            <a:spAutoFit/>
          </a:bodyPr>
          <a:lstStyle/>
          <a:p>
            <a:pPr algn="just">
              <a:spcBef>
                <a:spcPts val="1200"/>
              </a:spcBef>
            </a:pPr>
            <a:r>
              <a:rPr lang="fr-FR" sz="2800" dirty="0">
                <a:latin typeface="Palatino Linotype" pitchFamily="18" charset="0"/>
                <a:cs typeface="Arial" pitchFamily="34" charset="0"/>
              </a:rPr>
              <a:t>Les médecins ont besoin les uns des autres, en complémentarité, non seulement au chevet des patients, mais aussi dans le domaine de la prévention, dans l'accès aux avantages sociaux, dans la reconnaissance des droits de leurs patients. </a:t>
            </a:r>
          </a:p>
          <a:p>
            <a:pPr algn="just">
              <a:spcBef>
                <a:spcPts val="1200"/>
              </a:spcBef>
            </a:pPr>
            <a:r>
              <a:rPr lang="fr-FR" sz="2800" dirty="0">
                <a:latin typeface="Palatino Linotype" pitchFamily="18" charset="0"/>
                <a:cs typeface="Arial" pitchFamily="34" charset="0"/>
              </a:rPr>
              <a:t>Les médecins doivent donc se connaître et savoir travailler ensemble, sans qu'une bonne entente entre eux. </a:t>
            </a:r>
          </a:p>
          <a:p>
            <a:pPr algn="just">
              <a:spcBef>
                <a:spcPts val="1200"/>
              </a:spcBef>
            </a:pPr>
            <a:r>
              <a:rPr lang="fr-FR" sz="2800" dirty="0">
                <a:latin typeface="Palatino Linotype" pitchFamily="18" charset="0"/>
                <a:cs typeface="Arial" pitchFamily="34" charset="0"/>
              </a:rPr>
              <a:t>Le médecin ne doit jamais médire d’un confrère dans l'exercice de sa profession, mais plutôt prendre sa défense s'il est injustement attaqué. </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857232"/>
            <a:ext cx="8643998" cy="5293757"/>
          </a:xfrm>
          <a:prstGeom prst="rect">
            <a:avLst/>
          </a:prstGeom>
          <a:noFill/>
        </p:spPr>
        <p:txBody>
          <a:bodyPr wrap="square" rtlCol="0">
            <a:spAutoFit/>
          </a:bodyPr>
          <a:lstStyle/>
          <a:p>
            <a:pPr marL="541338" indent="-541338" algn="just">
              <a:spcBef>
                <a:spcPts val="1200"/>
              </a:spcBef>
            </a:pPr>
            <a:r>
              <a:rPr lang="fr-FR" sz="2600" b="1" dirty="0">
                <a:solidFill>
                  <a:srgbClr val="FF0000"/>
                </a:solidFill>
                <a:latin typeface="Palatino Linotype" pitchFamily="18" charset="0"/>
                <a:cs typeface="Arial" pitchFamily="34" charset="0"/>
              </a:rPr>
              <a:t>5</a:t>
            </a:r>
            <a:r>
              <a:rPr lang="fr-FR" sz="2600" b="1" dirty="0">
                <a:latin typeface="Palatino Linotype" pitchFamily="18" charset="0"/>
                <a:cs typeface="Arial" pitchFamily="34" charset="0"/>
              </a:rPr>
              <a:t> - </a:t>
            </a:r>
            <a:r>
              <a:rPr lang="fr-FR" sz="2600" b="1" dirty="0">
                <a:solidFill>
                  <a:srgbClr val="FF0000"/>
                </a:solidFill>
                <a:latin typeface="Palatino Linotype" pitchFamily="18" charset="0"/>
                <a:cs typeface="Arial" pitchFamily="34" charset="0"/>
              </a:rPr>
              <a:t>Rapport avec les autres membres de la profession</a:t>
            </a:r>
            <a:r>
              <a:rPr lang="fr-FR" sz="2600" dirty="0">
                <a:latin typeface="Palatino Linotype" pitchFamily="18" charset="0"/>
                <a:cs typeface="Arial" pitchFamily="34" charset="0"/>
              </a:rPr>
              <a:t> : </a:t>
            </a:r>
            <a:r>
              <a:rPr lang="fr-FR" sz="2600" dirty="0">
                <a:solidFill>
                  <a:schemeClr val="tx2">
                    <a:lumMod val="60000"/>
                    <a:lumOff val="40000"/>
                  </a:schemeClr>
                </a:solidFill>
                <a:latin typeface="Palatino Linotype" pitchFamily="18" charset="0"/>
                <a:cs typeface="Arial" pitchFamily="34" charset="0"/>
              </a:rPr>
              <a:t>Art 52 à 61</a:t>
            </a:r>
          </a:p>
          <a:p>
            <a:pPr algn="just">
              <a:spcBef>
                <a:spcPts val="1200"/>
              </a:spcBef>
            </a:pPr>
            <a:r>
              <a:rPr lang="fr-FR" sz="2600" dirty="0">
                <a:latin typeface="Palatino Linotype" pitchFamily="18" charset="0"/>
                <a:cs typeface="Arial" pitchFamily="34" charset="0"/>
              </a:rPr>
              <a:t>Ils doivent être courtois et bienveillants avec les auxiliaires de santé. Chacun doit respecter l’indépendance de l’autre.</a:t>
            </a:r>
          </a:p>
          <a:p>
            <a:pPr algn="just">
              <a:spcBef>
                <a:spcPts val="1200"/>
              </a:spcBef>
            </a:pPr>
            <a:r>
              <a:rPr lang="fr-FR" sz="2600" b="1" dirty="0">
                <a:solidFill>
                  <a:srgbClr val="FF0000"/>
                </a:solidFill>
                <a:latin typeface="Palatino Linotype" pitchFamily="18" charset="0"/>
                <a:cs typeface="Arial" pitchFamily="34" charset="0"/>
              </a:rPr>
              <a:t>6 - Règles particulières à certains modes d’exercice</a:t>
            </a:r>
            <a:r>
              <a:rPr lang="fr-FR" sz="2600" b="1" dirty="0">
                <a:latin typeface="Palatino Linotype" pitchFamily="18" charset="0"/>
                <a:cs typeface="Arial" pitchFamily="34" charset="0"/>
              </a:rPr>
              <a:t> :</a:t>
            </a:r>
            <a:endParaRPr lang="fr-FR" sz="2600" dirty="0">
              <a:latin typeface="Palatino Linotype" pitchFamily="18" charset="0"/>
              <a:cs typeface="Arial" pitchFamily="34" charset="0"/>
            </a:endParaRPr>
          </a:p>
          <a:p>
            <a:pPr marL="971550" lvl="1" indent="-514350" algn="just">
              <a:spcBef>
                <a:spcPts val="1200"/>
              </a:spcBef>
              <a:buFont typeface="+mj-lt"/>
              <a:buAutoNum type="arabicPeriod"/>
            </a:pPr>
            <a:r>
              <a:rPr lang="fr-FR" sz="2600" dirty="0">
                <a:latin typeface="Palatino Linotype" pitchFamily="18" charset="0"/>
                <a:cs typeface="Arial" pitchFamily="34" charset="0"/>
              </a:rPr>
              <a:t> Dans le privé ;</a:t>
            </a:r>
          </a:p>
          <a:p>
            <a:pPr marL="971550" lvl="1" indent="-514350" algn="just">
              <a:spcBef>
                <a:spcPts val="1200"/>
              </a:spcBef>
              <a:buFont typeface="+mj-lt"/>
              <a:buAutoNum type="arabicPeriod"/>
            </a:pPr>
            <a:r>
              <a:rPr lang="fr-FR" sz="2600" dirty="0">
                <a:latin typeface="Palatino Linotype" pitchFamily="18" charset="0"/>
                <a:cs typeface="Arial" pitchFamily="34" charset="0"/>
              </a:rPr>
              <a:t>Médecine salariée ;</a:t>
            </a:r>
          </a:p>
          <a:p>
            <a:pPr marL="971550" lvl="1" indent="-514350" algn="just">
              <a:spcBef>
                <a:spcPts val="1200"/>
              </a:spcBef>
              <a:buFont typeface="+mj-lt"/>
              <a:buAutoNum type="arabicPeriod"/>
            </a:pPr>
            <a:r>
              <a:rPr lang="fr-FR" sz="2600" dirty="0">
                <a:latin typeface="Palatino Linotype" pitchFamily="18" charset="0"/>
                <a:cs typeface="Arial" pitchFamily="34" charset="0"/>
              </a:rPr>
              <a:t>Médecine de contrôle ;</a:t>
            </a:r>
          </a:p>
          <a:p>
            <a:pPr marL="971550" lvl="1" indent="-514350" algn="just">
              <a:spcBef>
                <a:spcPts val="1200"/>
              </a:spcBef>
              <a:buFont typeface="+mj-lt"/>
              <a:buAutoNum type="arabicPeriod"/>
            </a:pPr>
            <a:r>
              <a:rPr lang="fr-FR" sz="2600" dirty="0">
                <a:latin typeface="Palatino Linotype" pitchFamily="18" charset="0"/>
                <a:cs typeface="Arial" pitchFamily="34" charset="0"/>
              </a:rPr>
              <a:t> Médecine d’expertise.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8572560" cy="6755696"/>
          </a:xfrm>
          <a:prstGeom prst="rect">
            <a:avLst/>
          </a:prstGeom>
          <a:noFill/>
        </p:spPr>
        <p:txBody>
          <a:bodyPr wrap="square" rtlCol="0">
            <a:spAutoFit/>
          </a:bodyPr>
          <a:lstStyle/>
          <a:p>
            <a:pPr algn="ctr"/>
            <a:r>
              <a:rPr lang="fr-FR" sz="2400" b="1" dirty="0">
                <a:solidFill>
                  <a:srgbClr val="FF0000"/>
                </a:solidFill>
                <a:latin typeface="Palatino Linotype" pitchFamily="18" charset="0"/>
                <a:cs typeface="Arial" pitchFamily="34" charset="0"/>
              </a:rPr>
              <a:t>Organisation du conseil de l’ordre des médecins</a:t>
            </a:r>
            <a:r>
              <a:rPr lang="fr-FR" sz="2000" b="1" dirty="0">
                <a:solidFill>
                  <a:srgbClr val="FF0000"/>
                </a:solidFill>
                <a:latin typeface="Palatino Linotype" pitchFamily="18" charset="0"/>
                <a:cs typeface="Arial" pitchFamily="34" charset="0"/>
              </a:rPr>
              <a:t> </a:t>
            </a:r>
            <a:endParaRPr lang="fr-FR" sz="2000" b="1" dirty="0">
              <a:latin typeface="Palatino Linotype" pitchFamily="18" charset="0"/>
              <a:cs typeface="Arial" pitchFamily="34" charset="0"/>
            </a:endParaRPr>
          </a:p>
          <a:p>
            <a:pPr algn="just">
              <a:spcBef>
                <a:spcPts val="600"/>
              </a:spcBef>
            </a:pPr>
            <a:r>
              <a:rPr lang="fr-FR" sz="2400" dirty="0">
                <a:latin typeface="Palatino Linotype" pitchFamily="18" charset="0"/>
                <a:cs typeface="Arial" pitchFamily="34" charset="0"/>
              </a:rPr>
              <a:t>Le conseil de l’ordre des médecins est composé </a:t>
            </a:r>
            <a:r>
              <a:rPr lang="fr-FR" sz="2000" b="1" dirty="0">
                <a:latin typeface="Palatino Linotype" pitchFamily="18" charset="0"/>
                <a:cs typeface="Arial" pitchFamily="34" charset="0"/>
              </a:rPr>
              <a:t>:</a:t>
            </a:r>
            <a:endParaRPr lang="fr-FR" sz="2000" dirty="0">
              <a:latin typeface="Palatino Linotype" pitchFamily="18" charset="0"/>
              <a:cs typeface="Arial" pitchFamily="34" charset="0"/>
            </a:endParaRPr>
          </a:p>
          <a:p>
            <a:pPr marL="914400" lvl="1" indent="-457200" algn="just">
              <a:spcBef>
                <a:spcPts val="1200"/>
              </a:spcBef>
              <a:buFont typeface="+mj-lt"/>
              <a:buAutoNum type="arabicPeriod"/>
            </a:pPr>
            <a:r>
              <a:rPr lang="fr-FR" sz="2400" dirty="0">
                <a:solidFill>
                  <a:srgbClr val="FF0000"/>
                </a:solidFill>
                <a:latin typeface="Palatino Linotype" pitchFamily="18" charset="0"/>
                <a:cs typeface="Arial" pitchFamily="34" charset="0"/>
              </a:rPr>
              <a:t>Un conseil national </a:t>
            </a:r>
            <a:r>
              <a:rPr lang="fr-FR" sz="2400" dirty="0">
                <a:latin typeface="Palatino Linotype" pitchFamily="18" charset="0"/>
                <a:cs typeface="Arial" pitchFamily="34" charset="0"/>
              </a:rPr>
              <a:t>de déontologie médicale dont le siège est à  Alger, </a:t>
            </a:r>
          </a:p>
          <a:p>
            <a:pPr marL="900113" lvl="1" indent="-442913" algn="just">
              <a:spcBef>
                <a:spcPts val="1200"/>
              </a:spcBef>
              <a:buFont typeface="+mj-lt"/>
              <a:buAutoNum type="arabicPeriod"/>
            </a:pPr>
            <a:r>
              <a:rPr lang="fr-FR" sz="2400" dirty="0">
                <a:solidFill>
                  <a:srgbClr val="FF0000"/>
                </a:solidFill>
                <a:latin typeface="Palatino Linotype" pitchFamily="18" charset="0"/>
                <a:cs typeface="Arial" pitchFamily="34" charset="0"/>
              </a:rPr>
              <a:t>12 conseils régionaux</a:t>
            </a:r>
            <a:r>
              <a:rPr lang="fr-FR" sz="2400" dirty="0">
                <a:latin typeface="Palatino Linotype" pitchFamily="18" charset="0"/>
                <a:cs typeface="Arial" pitchFamily="34" charset="0"/>
              </a:rPr>
              <a:t>. Le conseil national de déontologie médicale dont le siège est à Alger, il est formé de 12 conseils régionaux. </a:t>
            </a:r>
          </a:p>
          <a:p>
            <a:pPr algn="just">
              <a:spcBef>
                <a:spcPts val="600"/>
              </a:spcBef>
            </a:pPr>
            <a:r>
              <a:rPr lang="fr-FR" sz="2400" dirty="0">
                <a:latin typeface="Palatino Linotype" pitchFamily="18" charset="0"/>
                <a:cs typeface="Arial" pitchFamily="34" charset="0"/>
              </a:rPr>
              <a:t>Ces conseils sont investis :</a:t>
            </a:r>
          </a:p>
          <a:p>
            <a:pPr marL="457200" lvl="2" algn="just">
              <a:spcBef>
                <a:spcPts val="600"/>
              </a:spcBef>
              <a:buFont typeface="Wingdings" pitchFamily="2" charset="2"/>
              <a:buChar char="§"/>
            </a:pPr>
            <a:r>
              <a:rPr lang="fr-FR" sz="2400" dirty="0">
                <a:latin typeface="Palatino Linotype" pitchFamily="18" charset="0"/>
                <a:cs typeface="Arial" pitchFamily="34" charset="0"/>
              </a:rPr>
              <a:t>  du pouvoir disciplinaire ; </a:t>
            </a:r>
          </a:p>
          <a:p>
            <a:pPr marL="809625" lvl="2" indent="-352425" algn="just">
              <a:spcBef>
                <a:spcPts val="600"/>
              </a:spcBef>
              <a:buFont typeface="Wingdings" pitchFamily="2" charset="2"/>
              <a:buChar char="§"/>
            </a:pPr>
            <a:r>
              <a:rPr lang="fr-FR" sz="2400" dirty="0">
                <a:latin typeface="Palatino Linotype" pitchFamily="18" charset="0"/>
                <a:cs typeface="Arial" pitchFamily="34" charset="0"/>
              </a:rPr>
              <a:t>ils se prononcent sur les infractions aux règles de la déontologie médicale </a:t>
            </a:r>
          </a:p>
          <a:p>
            <a:pPr marL="457200" lvl="2" algn="just">
              <a:spcBef>
                <a:spcPts val="600"/>
              </a:spcBef>
              <a:buFont typeface="Wingdings" pitchFamily="2" charset="2"/>
              <a:buChar char="§"/>
            </a:pPr>
            <a:r>
              <a:rPr lang="fr-FR" sz="2400" dirty="0">
                <a:latin typeface="Palatino Linotype" pitchFamily="18" charset="0"/>
                <a:cs typeface="Arial" pitchFamily="34" charset="0"/>
              </a:rPr>
              <a:t>  sur les violations de la loi sanitaire.</a:t>
            </a:r>
          </a:p>
          <a:p>
            <a:pPr algn="just">
              <a:spcBef>
                <a:spcPts val="1200"/>
              </a:spcBef>
            </a:pPr>
            <a:r>
              <a:rPr lang="fr-FR" sz="2400" dirty="0">
                <a:latin typeface="Palatino Linotype" pitchFamily="18" charset="0"/>
                <a:cs typeface="Arial" pitchFamily="34" charset="0"/>
              </a:rPr>
              <a:t>Le conseil de l’ordre des médecins est composé de médecins âgés de 35 ans ou plus, ils sont élus par leurs confrères pour une durée de 04 ans.</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285728"/>
            <a:ext cx="8572560" cy="6540252"/>
          </a:xfrm>
          <a:prstGeom prst="rect">
            <a:avLst/>
          </a:prstGeom>
          <a:noFill/>
        </p:spPr>
        <p:txBody>
          <a:bodyPr wrap="square" rtlCol="0">
            <a:spAutoFit/>
          </a:bodyPr>
          <a:lstStyle/>
          <a:p>
            <a:pPr algn="just"/>
            <a:r>
              <a:rPr lang="fr-FR" sz="2600" dirty="0">
                <a:solidFill>
                  <a:srgbClr val="FF0000"/>
                </a:solidFill>
                <a:latin typeface="Palatino Linotype" pitchFamily="18" charset="0"/>
                <a:cs typeface="Arial" pitchFamily="34" charset="0"/>
              </a:rPr>
              <a:t>L’inscription au conseil de l’ordre est obligatoire</a:t>
            </a:r>
          </a:p>
          <a:p>
            <a:pPr marL="457200" indent="-457200" algn="just">
              <a:spcBef>
                <a:spcPts val="1200"/>
              </a:spcBef>
              <a:buFont typeface="+mj-lt"/>
              <a:buAutoNum type="arabicPeriod"/>
            </a:pPr>
            <a:r>
              <a:rPr lang="fr-FR" sz="2600" dirty="0">
                <a:latin typeface="Palatino Linotype" pitchFamily="18" charset="0"/>
                <a:cs typeface="Arial" pitchFamily="34" charset="0"/>
              </a:rPr>
              <a:t>Nul ne peut exercer la profession de médecin s’il n’est pas inscrit au tableau.</a:t>
            </a:r>
          </a:p>
          <a:p>
            <a:pPr marL="457200" indent="-457200" algn="just">
              <a:spcBef>
                <a:spcPts val="1200"/>
              </a:spcBef>
              <a:buFont typeface="+mj-lt"/>
              <a:buAutoNum type="arabicPeriod"/>
            </a:pPr>
            <a:r>
              <a:rPr lang="fr-FR" sz="2600" dirty="0">
                <a:latin typeface="Palatino Linotype" pitchFamily="18" charset="0"/>
                <a:cs typeface="Arial" pitchFamily="34" charset="0"/>
              </a:rPr>
              <a:t>Exception faite pour les médecins militaires et étrangers exerçant dans le cadre de convention. </a:t>
            </a:r>
          </a:p>
          <a:p>
            <a:pPr algn="just">
              <a:spcBef>
                <a:spcPts val="1200"/>
              </a:spcBef>
            </a:pPr>
            <a:r>
              <a:rPr lang="fr-FR" sz="2600" dirty="0">
                <a:solidFill>
                  <a:srgbClr val="FF0000"/>
                </a:solidFill>
                <a:latin typeface="Palatino Linotype" pitchFamily="18" charset="0"/>
                <a:cs typeface="Arial" pitchFamily="34" charset="0"/>
              </a:rPr>
              <a:t>Le conseil de déontologie médicale peut être saisi par</a:t>
            </a:r>
            <a:r>
              <a:rPr lang="fr-FR" sz="2600" dirty="0">
                <a:latin typeface="Palatino Linotype" pitchFamily="18" charset="0"/>
                <a:cs typeface="Arial" pitchFamily="34" charset="0"/>
              </a:rPr>
              <a:t> :</a:t>
            </a:r>
          </a:p>
          <a:p>
            <a:pPr lvl="1" algn="just">
              <a:spcBef>
                <a:spcPts val="600"/>
              </a:spcBef>
              <a:buFont typeface="Wingdings" pitchFamily="2" charset="2"/>
              <a:buChar char="§"/>
            </a:pPr>
            <a:r>
              <a:rPr lang="fr-FR" sz="2600" dirty="0">
                <a:latin typeface="Palatino Linotype" pitchFamily="18" charset="0"/>
                <a:cs typeface="Arial" pitchFamily="34" charset="0"/>
              </a:rPr>
              <a:t> 	Le ministre de la santé ;</a:t>
            </a:r>
          </a:p>
          <a:p>
            <a:pPr marL="900113" lvl="1" indent="-442913" algn="just">
              <a:spcBef>
                <a:spcPts val="600"/>
              </a:spcBef>
              <a:buFont typeface="Wingdings" pitchFamily="2" charset="2"/>
              <a:buChar char="§"/>
            </a:pPr>
            <a:r>
              <a:rPr lang="fr-FR" sz="2600" dirty="0">
                <a:latin typeface="Palatino Linotype" pitchFamily="18" charset="0"/>
                <a:cs typeface="Arial" pitchFamily="34" charset="0"/>
              </a:rPr>
              <a:t>	Les membres du corps médical (médecins autorisés à exercer) ;</a:t>
            </a:r>
          </a:p>
          <a:p>
            <a:pPr lvl="1" algn="just">
              <a:spcBef>
                <a:spcPts val="600"/>
              </a:spcBef>
              <a:buFont typeface="Wingdings" pitchFamily="2" charset="2"/>
              <a:buChar char="§"/>
            </a:pPr>
            <a:r>
              <a:rPr lang="fr-FR" sz="2600" dirty="0">
                <a:latin typeface="Palatino Linotype" pitchFamily="18" charset="0"/>
                <a:cs typeface="Arial" pitchFamily="34" charset="0"/>
              </a:rPr>
              <a:t> 	Les associations de médecins légalement formés ;</a:t>
            </a:r>
          </a:p>
          <a:p>
            <a:pPr lvl="1" algn="just">
              <a:spcBef>
                <a:spcPts val="600"/>
              </a:spcBef>
              <a:buFont typeface="Wingdings" pitchFamily="2" charset="2"/>
              <a:buChar char="§"/>
            </a:pPr>
            <a:r>
              <a:rPr lang="fr-FR" sz="2600" dirty="0">
                <a:latin typeface="Palatino Linotype" pitchFamily="18" charset="0"/>
                <a:cs typeface="Arial" pitchFamily="34" charset="0"/>
              </a:rPr>
              <a:t> 	Tout patient ou son tuteur ;</a:t>
            </a:r>
          </a:p>
          <a:p>
            <a:pPr lvl="1" algn="just">
              <a:spcBef>
                <a:spcPts val="600"/>
              </a:spcBef>
              <a:buFont typeface="Wingdings" pitchFamily="2" charset="2"/>
              <a:buChar char="§"/>
            </a:pPr>
            <a:r>
              <a:rPr lang="fr-FR" sz="2600" dirty="0">
                <a:latin typeface="Palatino Linotype" pitchFamily="18" charset="0"/>
                <a:cs typeface="Arial" pitchFamily="34" charset="0"/>
              </a:rPr>
              <a:t> 	Les ayants droit des patients.</a:t>
            </a:r>
          </a:p>
          <a:p>
            <a:pPr marL="457200" indent="-457200" algn="just">
              <a:spcBef>
                <a:spcPts val="1200"/>
              </a:spcBef>
              <a:buFont typeface="+mj-lt"/>
              <a:buAutoNum type="arabicPeriod"/>
            </a:pPr>
            <a:endParaRPr lang="fr-FR" sz="2400" dirty="0">
              <a:latin typeface="Calisto MT" pitchFamily="18" charset="0"/>
            </a:endParaRP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428604"/>
            <a:ext cx="8208912" cy="5755422"/>
          </a:xfrm>
          <a:prstGeom prst="rect">
            <a:avLst/>
          </a:prstGeom>
          <a:noFill/>
        </p:spPr>
        <p:txBody>
          <a:bodyPr wrap="square" rtlCol="0">
            <a:spAutoFit/>
          </a:bodyPr>
          <a:lstStyle/>
          <a:p>
            <a:pPr algn="ctr"/>
            <a:r>
              <a:rPr lang="fr-FR" sz="2800" b="1" dirty="0">
                <a:solidFill>
                  <a:srgbClr val="FF0000"/>
                </a:solidFill>
                <a:latin typeface="Palatino Linotype" pitchFamily="18" charset="0"/>
                <a:cs typeface="Arial" pitchFamily="34" charset="0"/>
              </a:rPr>
              <a:t>Sanctions prévues dans le code de la déontologie médicale</a:t>
            </a:r>
            <a:endParaRPr lang="fr-FR" sz="2800" dirty="0">
              <a:solidFill>
                <a:srgbClr val="FF0000"/>
              </a:solidFill>
              <a:latin typeface="Palatino Linotype" pitchFamily="18" charset="0"/>
              <a:cs typeface="Arial" pitchFamily="34" charset="0"/>
            </a:endParaRPr>
          </a:p>
          <a:p>
            <a:pPr marL="457200" indent="-457200" algn="just">
              <a:spcBef>
                <a:spcPts val="1800"/>
              </a:spcBef>
              <a:buFont typeface="+mj-lt"/>
              <a:buAutoNum type="arabicPeriod"/>
            </a:pPr>
            <a:r>
              <a:rPr lang="fr-FR" sz="2800" dirty="0">
                <a:latin typeface="Palatino Linotype" pitchFamily="18" charset="0"/>
                <a:cs typeface="Arial" pitchFamily="34" charset="0"/>
              </a:rPr>
              <a:t>Le conseil saisi d’une plainte doit statuer dans un délai de 04 mois.</a:t>
            </a:r>
          </a:p>
          <a:p>
            <a:pPr marL="457200" indent="-457200" algn="just">
              <a:spcBef>
                <a:spcPts val="1800"/>
              </a:spcBef>
              <a:buFont typeface="+mj-lt"/>
              <a:buAutoNum type="arabicPeriod"/>
            </a:pPr>
            <a:r>
              <a:rPr lang="fr-FR" sz="2800" dirty="0">
                <a:latin typeface="Palatino Linotype" pitchFamily="18" charset="0"/>
                <a:cs typeface="Arial" pitchFamily="34" charset="0"/>
              </a:rPr>
              <a:t>Les sanctions disciplinaires sont :</a:t>
            </a:r>
          </a:p>
          <a:p>
            <a:pPr lvl="1" algn="just">
              <a:spcBef>
                <a:spcPts val="1200"/>
              </a:spcBef>
              <a:buFont typeface="Courier New" pitchFamily="49" charset="0"/>
              <a:buChar char="o"/>
            </a:pPr>
            <a:r>
              <a:rPr lang="fr-FR" sz="2800" dirty="0">
                <a:latin typeface="Palatino Linotype" pitchFamily="18" charset="0"/>
                <a:cs typeface="Arial" pitchFamily="34" charset="0"/>
              </a:rPr>
              <a:t> 	L’avertissement ;</a:t>
            </a:r>
          </a:p>
          <a:p>
            <a:pPr lvl="1" algn="just">
              <a:spcBef>
                <a:spcPts val="1200"/>
              </a:spcBef>
              <a:buFont typeface="Courier New" pitchFamily="49" charset="0"/>
              <a:buChar char="o"/>
            </a:pPr>
            <a:r>
              <a:rPr lang="fr-FR" sz="2800" dirty="0">
                <a:latin typeface="Palatino Linotype" pitchFamily="18" charset="0"/>
                <a:cs typeface="Arial" pitchFamily="34" charset="0"/>
              </a:rPr>
              <a:t> 	Le blâme ;</a:t>
            </a:r>
          </a:p>
          <a:p>
            <a:pPr lvl="1" algn="just">
              <a:spcBef>
                <a:spcPts val="1200"/>
              </a:spcBef>
              <a:buFont typeface="Courier New" pitchFamily="49" charset="0"/>
              <a:buChar char="o"/>
            </a:pPr>
            <a:r>
              <a:rPr lang="fr-FR" sz="2800" dirty="0">
                <a:latin typeface="Palatino Linotype" pitchFamily="18" charset="0"/>
                <a:cs typeface="Arial" pitchFamily="34" charset="0"/>
              </a:rPr>
              <a:t> 	La proposition d’interdiction d’exercice ;</a:t>
            </a:r>
          </a:p>
          <a:p>
            <a:pPr lvl="1" algn="just">
              <a:spcBef>
                <a:spcPts val="1200"/>
              </a:spcBef>
              <a:buFont typeface="Courier New" pitchFamily="49" charset="0"/>
              <a:buChar char="o"/>
            </a:pPr>
            <a:r>
              <a:rPr lang="fr-FR" sz="2800" dirty="0">
                <a:latin typeface="Palatino Linotype" pitchFamily="18" charset="0"/>
                <a:cs typeface="Arial" pitchFamily="34" charset="0"/>
              </a:rPr>
              <a:t> 	La fermeture temporaire ou définitive de</a:t>
            </a:r>
          </a:p>
          <a:p>
            <a:pPr lvl="1" algn="just"/>
            <a:r>
              <a:rPr lang="fr-FR" sz="2800" dirty="0">
                <a:latin typeface="Palatino Linotype" pitchFamily="18" charset="0"/>
                <a:cs typeface="Arial" pitchFamily="34" charset="0"/>
              </a:rPr>
              <a:t>      l’établissement.</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357166"/>
            <a:ext cx="8501122" cy="5755422"/>
          </a:xfrm>
          <a:prstGeom prst="rect">
            <a:avLst/>
          </a:prstGeom>
          <a:noFill/>
        </p:spPr>
        <p:txBody>
          <a:bodyPr wrap="square" rtlCol="0">
            <a:spAutoFit/>
          </a:bodyPr>
          <a:lstStyle/>
          <a:p>
            <a:pPr algn="ctr"/>
            <a:r>
              <a:rPr lang="fr-FR" sz="2800" b="1" dirty="0">
                <a:solidFill>
                  <a:srgbClr val="FF0000"/>
                </a:solidFill>
                <a:latin typeface="Palatino Linotype" pitchFamily="18" charset="0"/>
                <a:cs typeface="Arial" pitchFamily="34" charset="0"/>
              </a:rPr>
              <a:t>La fonction médicale et le rôle social                       du médecin</a:t>
            </a:r>
          </a:p>
          <a:p>
            <a:pPr algn="just">
              <a:spcBef>
                <a:spcPts val="1800"/>
              </a:spcBef>
            </a:pPr>
            <a:r>
              <a:rPr lang="fr-FR" sz="2800" dirty="0">
                <a:latin typeface="Palatino Linotype" pitchFamily="18" charset="0"/>
                <a:cs typeface="Arial" pitchFamily="34" charset="0"/>
              </a:rPr>
              <a:t>La mission du médecin dans la société :</a:t>
            </a:r>
          </a:p>
          <a:p>
            <a:pPr algn="just">
              <a:spcBef>
                <a:spcPts val="1800"/>
              </a:spcBef>
            </a:pPr>
            <a:r>
              <a:rPr lang="fr-FR" sz="2800" dirty="0">
                <a:latin typeface="Palatino Linotype" pitchFamily="18" charset="0"/>
                <a:cs typeface="Arial" pitchFamily="34" charset="0"/>
              </a:rPr>
              <a:t>Depuis le début de l'humanité le rôle de soigner été attribuer à des personnes pour leur capacités ou leur influence. </a:t>
            </a:r>
          </a:p>
          <a:p>
            <a:pPr algn="just">
              <a:spcBef>
                <a:spcPts val="1800"/>
              </a:spcBef>
            </a:pPr>
            <a:r>
              <a:rPr lang="fr-FR" sz="2800" dirty="0">
                <a:latin typeface="Palatino Linotype" pitchFamily="18" charset="0"/>
                <a:cs typeface="Arial" pitchFamily="34" charset="0"/>
              </a:rPr>
              <a:t>Longtemps ce rôle a été confondu avec celui de la magie et l’art de guérir avec une fonction religieuse.</a:t>
            </a:r>
          </a:p>
          <a:p>
            <a:pPr algn="just">
              <a:spcBef>
                <a:spcPts val="1800"/>
              </a:spcBef>
            </a:pPr>
            <a:r>
              <a:rPr lang="fr-FR" sz="2800" dirty="0">
                <a:latin typeface="Palatino Linotype" pitchFamily="18" charset="0"/>
                <a:cs typeface="Arial" pitchFamily="34" charset="0"/>
              </a:rPr>
              <a:t>C’est à « Hippocrate » médecin grec et son école que revient le mérite d’avoir émancipé la pratique médicale de l’influence religieuse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260648"/>
            <a:ext cx="8463884" cy="8032968"/>
          </a:xfrm>
          <a:prstGeom prst="rect">
            <a:avLst/>
          </a:prstGeom>
          <a:noFill/>
        </p:spPr>
        <p:txBody>
          <a:bodyPr wrap="square" rtlCol="0">
            <a:spAutoFit/>
          </a:bodyPr>
          <a:lstStyle/>
          <a:p>
            <a:pPr algn="just">
              <a:spcBef>
                <a:spcPts val="600"/>
              </a:spcBef>
            </a:pPr>
            <a:r>
              <a:rPr lang="fr-FR" sz="2800" b="1" dirty="0">
                <a:solidFill>
                  <a:srgbClr val="FF0000"/>
                </a:solidFill>
                <a:latin typeface="Gill Sans MT" panose="020B0502020104020203" pitchFamily="34" charset="0"/>
                <a:cs typeface="Arial" pitchFamily="34" charset="0"/>
              </a:rPr>
              <a:t>Notion de déontologie médicale </a:t>
            </a:r>
            <a:r>
              <a:rPr lang="fr-FR" sz="2800" dirty="0">
                <a:latin typeface="Gill Sans MT" panose="020B0502020104020203" pitchFamily="34" charset="0"/>
                <a:cs typeface="Arial" pitchFamily="34" charset="0"/>
              </a:rPr>
              <a:t>:</a:t>
            </a:r>
          </a:p>
          <a:p>
            <a:pPr algn="just">
              <a:lnSpc>
                <a:spcPct val="150000"/>
              </a:lnSpc>
              <a:spcBef>
                <a:spcPts val="600"/>
              </a:spcBef>
            </a:pPr>
            <a:r>
              <a:rPr lang="fr-FR" altLang="fr-FR" sz="2800" dirty="0">
                <a:latin typeface="Gill Sans MT" panose="020B0502020104020203" pitchFamily="34" charset="0"/>
                <a:cs typeface="Times New Roman" panose="02020603050405020304" pitchFamily="18" charset="0"/>
              </a:rPr>
              <a:t>Les professionnels de la santé dispose d’un code de déontologie</a:t>
            </a:r>
          </a:p>
          <a:p>
            <a:pPr marL="514350" indent="-514350" algn="just" eaLnBrk="1" hangingPunct="1">
              <a:lnSpc>
                <a:spcPct val="150000"/>
              </a:lnSpc>
              <a:spcBef>
                <a:spcPts val="600"/>
              </a:spcBef>
              <a:buFont typeface="+mj-lt"/>
              <a:buAutoNum type="arabicPeriod"/>
            </a:pPr>
            <a:r>
              <a:rPr lang="fr-FR" altLang="fr-FR" sz="2800" dirty="0">
                <a:latin typeface="Gill Sans MT" panose="020B0502020104020203" pitchFamily="34" charset="0"/>
                <a:cs typeface="Times New Roman" panose="02020603050405020304" pitchFamily="18" charset="0"/>
              </a:rPr>
              <a:t>Le code   de déontologie médicale tire sa source du serment d’Hippocrate ;</a:t>
            </a:r>
          </a:p>
          <a:p>
            <a:pPr marL="514350" indent="-514350" algn="just" eaLnBrk="1" hangingPunct="1">
              <a:lnSpc>
                <a:spcPct val="150000"/>
              </a:lnSpc>
              <a:spcBef>
                <a:spcPts val="600"/>
              </a:spcBef>
              <a:buFont typeface="+mj-lt"/>
              <a:buAutoNum type="arabicPeriod"/>
            </a:pPr>
            <a:r>
              <a:rPr lang="fr-FR" altLang="fr-FR" sz="2800" dirty="0">
                <a:latin typeface="Gill Sans MT" panose="020B0502020104020203" pitchFamily="34" charset="0"/>
                <a:cs typeface="Times New Roman" panose="02020603050405020304" pitchFamily="18" charset="0"/>
              </a:rPr>
              <a:t>Il s’agit des devoirs du médecin vis-à-vis de ces pairs, maitres, et patients;</a:t>
            </a:r>
          </a:p>
          <a:p>
            <a:pPr marL="514350" indent="-514350" algn="just" eaLnBrk="1" hangingPunct="1">
              <a:lnSpc>
                <a:spcPct val="150000"/>
              </a:lnSpc>
              <a:spcBef>
                <a:spcPts val="600"/>
              </a:spcBef>
              <a:buFont typeface="+mj-lt"/>
              <a:buAutoNum type="arabicPeriod"/>
            </a:pPr>
            <a:r>
              <a:rPr lang="fr-FR" altLang="fr-FR" sz="2800" dirty="0">
                <a:latin typeface="Gill Sans MT" panose="020B0502020104020203" pitchFamily="34" charset="0"/>
                <a:cs typeface="Times New Roman" panose="02020603050405020304" pitchFamily="18" charset="0"/>
              </a:rPr>
              <a:t>Tout médecin prête ce serment avant d’entrer en fonction;</a:t>
            </a:r>
            <a:endParaRPr lang="en-GB" altLang="fr-FR" sz="2800" dirty="0">
              <a:latin typeface="Gill Sans MT" panose="020B0502020104020203" pitchFamily="34" charset="0"/>
              <a:cs typeface="Times New Roman" panose="02020603050405020304" pitchFamily="18" charset="0"/>
            </a:endParaRPr>
          </a:p>
          <a:p>
            <a:pPr algn="just">
              <a:spcBef>
                <a:spcPts val="1200"/>
              </a:spcBef>
            </a:pPr>
            <a:endParaRPr lang="fr-FR" altLang="fr-FR" sz="2800" b="1" dirty="0">
              <a:latin typeface="Times New Roman" panose="02020603050405020304" pitchFamily="18" charset="0"/>
              <a:cs typeface="Times New Roman" panose="02020603050405020304" pitchFamily="18" charset="0"/>
            </a:endParaRPr>
          </a:p>
          <a:p>
            <a:pPr algn="just">
              <a:spcBef>
                <a:spcPts val="1200"/>
              </a:spcBef>
            </a:pPr>
            <a:endParaRPr lang="fr-FR" sz="2800" dirty="0">
              <a:latin typeface="Palatino Linotype" pitchFamily="18" charset="0"/>
              <a:cs typeface="Arial" pitchFamily="34" charset="0"/>
            </a:endParaRPr>
          </a:p>
          <a:p>
            <a:pPr algn="just">
              <a:spcBef>
                <a:spcPts val="1200"/>
              </a:spcBef>
            </a:pPr>
            <a:endParaRPr lang="fr-FR" sz="2800" dirty="0">
              <a:latin typeface="Palatino Linotype" pitchFamily="18" charset="0"/>
              <a:cs typeface="Arial" pitchFamily="34" charset="0"/>
            </a:endParaRP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500042"/>
            <a:ext cx="8286808" cy="6078587"/>
          </a:xfrm>
          <a:prstGeom prst="rect">
            <a:avLst/>
          </a:prstGeom>
          <a:noFill/>
        </p:spPr>
        <p:txBody>
          <a:bodyPr wrap="square" rtlCol="0">
            <a:spAutoFit/>
          </a:bodyPr>
          <a:lstStyle/>
          <a:p>
            <a:pPr algn="just">
              <a:spcBef>
                <a:spcPts val="1800"/>
              </a:spcBef>
            </a:pPr>
            <a:r>
              <a:rPr lang="fr-FR" sz="2600" dirty="0">
                <a:latin typeface="Palatino Linotype" pitchFamily="18" charset="0"/>
                <a:cs typeface="Arial" pitchFamily="34" charset="0"/>
              </a:rPr>
              <a:t>Aux débuts du XXème siècle, le médecin a toujours un rôle limité : il diagnostique, prédit une évolution mais n’est encore capable que de traiter des symptômes et rarement une étiologie. </a:t>
            </a:r>
          </a:p>
          <a:p>
            <a:pPr algn="just">
              <a:spcBef>
                <a:spcPts val="1800"/>
              </a:spcBef>
            </a:pPr>
            <a:r>
              <a:rPr lang="fr-FR" sz="2600" dirty="0">
                <a:latin typeface="Palatino Linotype" pitchFamily="18" charset="0"/>
                <a:cs typeface="Arial" pitchFamily="34" charset="0"/>
              </a:rPr>
              <a:t>Les choses changent au milieu du siècle. La recherche médicale avance à grands pas, on découvre :</a:t>
            </a:r>
          </a:p>
          <a:p>
            <a:pPr marL="514350" indent="-514350" algn="just">
              <a:spcBef>
                <a:spcPts val="1800"/>
              </a:spcBef>
              <a:buFont typeface="+mj-lt"/>
              <a:buAutoNum type="arabicPeriod"/>
            </a:pPr>
            <a:r>
              <a:rPr lang="fr-FR" sz="2600" dirty="0">
                <a:latin typeface="Palatino Linotype" pitchFamily="18" charset="0"/>
                <a:cs typeface="Arial" pitchFamily="34" charset="0"/>
              </a:rPr>
              <a:t>les antibiotiques, </a:t>
            </a:r>
          </a:p>
          <a:p>
            <a:pPr marL="514350" indent="-514350" algn="just">
              <a:spcBef>
                <a:spcPts val="1800"/>
              </a:spcBef>
              <a:buFont typeface="+mj-lt"/>
              <a:buAutoNum type="arabicPeriod"/>
            </a:pPr>
            <a:r>
              <a:rPr lang="fr-FR" sz="2600" dirty="0">
                <a:latin typeface="Palatino Linotype" pitchFamily="18" charset="0"/>
                <a:cs typeface="Arial" pitchFamily="34" charset="0"/>
              </a:rPr>
              <a:t>les psychotropes, </a:t>
            </a:r>
          </a:p>
          <a:p>
            <a:pPr marL="514350" indent="-514350" algn="just">
              <a:spcBef>
                <a:spcPts val="1800"/>
              </a:spcBef>
              <a:buFont typeface="+mj-lt"/>
              <a:buAutoNum type="arabicPeriod"/>
            </a:pPr>
            <a:r>
              <a:rPr lang="fr-FR" sz="2600" dirty="0">
                <a:latin typeface="Palatino Linotype" pitchFamily="18" charset="0"/>
                <a:cs typeface="Arial" pitchFamily="34" charset="0"/>
              </a:rPr>
              <a:t>la pharmacopée recense un nombre croissant de médicaments efficaces, </a:t>
            </a:r>
          </a:p>
          <a:p>
            <a:pPr marL="514350" indent="-514350" algn="just">
              <a:spcBef>
                <a:spcPts val="1800"/>
              </a:spcBef>
              <a:buFont typeface="+mj-lt"/>
              <a:buAutoNum type="arabicPeriod"/>
            </a:pPr>
            <a:r>
              <a:rPr lang="fr-FR" sz="2600" dirty="0">
                <a:latin typeface="Palatino Linotype" pitchFamily="18" charset="0"/>
                <a:cs typeface="Arial" pitchFamily="34" charset="0"/>
              </a:rPr>
              <a:t>les techniques d’imagerie et de chirurgie progressent.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357166"/>
            <a:ext cx="8501122" cy="5786199"/>
          </a:xfrm>
          <a:prstGeom prst="rect">
            <a:avLst/>
          </a:prstGeom>
          <a:noFill/>
        </p:spPr>
        <p:txBody>
          <a:bodyPr wrap="square" rtlCol="0">
            <a:spAutoFit/>
          </a:bodyPr>
          <a:lstStyle/>
          <a:p>
            <a:pPr algn="just">
              <a:spcBef>
                <a:spcPts val="1800"/>
              </a:spcBef>
            </a:pPr>
            <a:r>
              <a:rPr lang="fr-FR" sz="2800" dirty="0">
                <a:latin typeface="Palatino Linotype" pitchFamily="18" charset="0"/>
                <a:cs typeface="Arial" pitchFamily="34" charset="0"/>
              </a:rPr>
              <a:t>De nouveaux domaines sont explorés : </a:t>
            </a:r>
          </a:p>
          <a:p>
            <a:pPr algn="just">
              <a:spcBef>
                <a:spcPts val="1800"/>
              </a:spcBef>
              <a:buFont typeface="Wingdings" pitchFamily="2" charset="2"/>
              <a:buChar char="§"/>
            </a:pPr>
            <a:r>
              <a:rPr lang="fr-FR" sz="2800" dirty="0">
                <a:latin typeface="Palatino Linotype" pitchFamily="18" charset="0"/>
                <a:cs typeface="Arial" pitchFamily="34" charset="0"/>
              </a:rPr>
              <a:t>  la biologie moléculaire, </a:t>
            </a:r>
          </a:p>
          <a:p>
            <a:pPr algn="just">
              <a:spcBef>
                <a:spcPts val="1800"/>
              </a:spcBef>
              <a:buFont typeface="Wingdings" pitchFamily="2" charset="2"/>
              <a:buChar char="§"/>
            </a:pPr>
            <a:r>
              <a:rPr lang="fr-FR" sz="2800" dirty="0">
                <a:latin typeface="Palatino Linotype" pitchFamily="18" charset="0"/>
                <a:cs typeface="Arial" pitchFamily="34" charset="0"/>
              </a:rPr>
              <a:t>  la génétique, </a:t>
            </a:r>
          </a:p>
          <a:p>
            <a:pPr algn="just">
              <a:spcBef>
                <a:spcPts val="1800"/>
              </a:spcBef>
              <a:buFont typeface="Wingdings" pitchFamily="2" charset="2"/>
              <a:buChar char="§"/>
            </a:pPr>
            <a:r>
              <a:rPr lang="fr-FR" sz="2800" dirty="0">
                <a:latin typeface="Palatino Linotype" pitchFamily="18" charset="0"/>
                <a:cs typeface="Arial" pitchFamily="34" charset="0"/>
              </a:rPr>
              <a:t>  l’immunologie… </a:t>
            </a:r>
          </a:p>
          <a:p>
            <a:pPr algn="just">
              <a:spcBef>
                <a:spcPts val="1800"/>
              </a:spcBef>
            </a:pPr>
            <a:r>
              <a:rPr lang="fr-FR" sz="2800" dirty="0">
                <a:latin typeface="Palatino Linotype" pitchFamily="18" charset="0"/>
                <a:cs typeface="Arial" pitchFamily="34" charset="0"/>
              </a:rPr>
              <a:t>La médecine devient puissante.</a:t>
            </a:r>
          </a:p>
          <a:p>
            <a:pPr algn="just">
              <a:spcBef>
                <a:spcPts val="1800"/>
              </a:spcBef>
            </a:pPr>
            <a:r>
              <a:rPr lang="fr-FR" sz="2800" dirty="0">
                <a:latin typeface="Palatino Linotype" pitchFamily="18" charset="0"/>
                <a:cs typeface="Arial" pitchFamily="34" charset="0"/>
              </a:rPr>
              <a:t>Les médecins soignent et guérissent un nombre croissant de maladies. </a:t>
            </a:r>
          </a:p>
          <a:p>
            <a:pPr algn="just">
              <a:spcBef>
                <a:spcPts val="1800"/>
              </a:spcBef>
            </a:pPr>
            <a:r>
              <a:rPr lang="fr-FR" sz="2800" dirty="0">
                <a:latin typeface="Palatino Linotype" pitchFamily="18" charset="0"/>
                <a:cs typeface="Arial" pitchFamily="34" charset="0"/>
              </a:rPr>
              <a:t>Le médecin apparaît pendant quelques temps comme un faiseur de miracle, symbole d’une société en plein dynamisme.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357166"/>
            <a:ext cx="8501122" cy="6170920"/>
          </a:xfrm>
          <a:prstGeom prst="rect">
            <a:avLst/>
          </a:prstGeom>
          <a:noFill/>
        </p:spPr>
        <p:txBody>
          <a:bodyPr wrap="square" rtlCol="0">
            <a:spAutoFit/>
          </a:bodyPr>
          <a:lstStyle/>
          <a:p>
            <a:pPr algn="just"/>
            <a:r>
              <a:rPr lang="fr-FR" sz="2600" dirty="0">
                <a:solidFill>
                  <a:srgbClr val="FF0000"/>
                </a:solidFill>
                <a:latin typeface="Palatino Linotype" pitchFamily="18" charset="0"/>
                <a:cs typeface="Arial" pitchFamily="34" charset="0"/>
              </a:rPr>
              <a:t>Que faut-il pour devenir médecin</a:t>
            </a:r>
          </a:p>
          <a:p>
            <a:pPr algn="just">
              <a:spcBef>
                <a:spcPts val="1200"/>
              </a:spcBef>
            </a:pPr>
            <a:r>
              <a:rPr lang="fr-FR" sz="2600" dirty="0">
                <a:latin typeface="Palatino Linotype" pitchFamily="18" charset="0"/>
                <a:cs typeface="Arial" pitchFamily="34" charset="0"/>
              </a:rPr>
              <a:t>Le choix de l’étudiant pour des études médicales et donc de devenir médecin.</a:t>
            </a:r>
          </a:p>
          <a:p>
            <a:pPr algn="just">
              <a:spcBef>
                <a:spcPts val="1800"/>
              </a:spcBef>
            </a:pPr>
            <a:r>
              <a:rPr lang="fr-FR" sz="2600" dirty="0">
                <a:latin typeface="Palatino Linotype" pitchFamily="18" charset="0"/>
                <a:cs typeface="Arial" pitchFamily="34" charset="0"/>
              </a:rPr>
              <a:t>Le code de déontologie Algérien définit la mission du médecin comme étant une vocation qui consiste à défendre la santé mentale et physique de l'homme et à soulager la souffrance.</a:t>
            </a:r>
          </a:p>
          <a:p>
            <a:pPr algn="just">
              <a:spcBef>
                <a:spcPts val="1800"/>
              </a:spcBef>
            </a:pPr>
            <a:r>
              <a:rPr lang="fr-FR" sz="2600" dirty="0">
                <a:latin typeface="Palatino Linotype" pitchFamily="18" charset="0"/>
                <a:cs typeface="Arial" pitchFamily="34" charset="0"/>
              </a:rPr>
              <a:t>Le médecin est au service de l’individu et de la santé publique.</a:t>
            </a:r>
          </a:p>
          <a:p>
            <a:pPr algn="just">
              <a:spcBef>
                <a:spcPts val="1800"/>
              </a:spcBef>
            </a:pPr>
            <a:r>
              <a:rPr lang="fr-FR" sz="2600" dirty="0">
                <a:latin typeface="Palatino Linotype" pitchFamily="18" charset="0"/>
                <a:cs typeface="Arial" pitchFamily="34" charset="0"/>
              </a:rPr>
              <a:t>Il exerce sa mission dans le respect de la vie et de la personne humaine, donc le médecin reçoit de la société la mission de soigner et de préserver la santé.</a:t>
            </a:r>
          </a:p>
          <a:p>
            <a:pPr algn="just"/>
            <a:endParaRPr lang="fr-FR" sz="28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500042"/>
            <a:ext cx="8429684" cy="6032421"/>
          </a:xfrm>
          <a:prstGeom prst="rect">
            <a:avLst/>
          </a:prstGeom>
          <a:noFill/>
        </p:spPr>
        <p:txBody>
          <a:bodyPr wrap="square" rtlCol="0">
            <a:spAutoFit/>
          </a:bodyPr>
          <a:lstStyle/>
          <a:p>
            <a:pPr algn="ctr"/>
            <a:r>
              <a:rPr lang="fr-FR" sz="2800" b="1" dirty="0">
                <a:solidFill>
                  <a:srgbClr val="FF0000"/>
                </a:solidFill>
                <a:latin typeface="Palatino Linotype" pitchFamily="18" charset="0"/>
                <a:cs typeface="Arial" pitchFamily="34" charset="0"/>
              </a:rPr>
              <a:t>Le rôle du médecin dans le système national        de santé</a:t>
            </a:r>
            <a:endParaRPr lang="fr-FR" sz="2800" b="1" dirty="0">
              <a:latin typeface="Palatino Linotype" pitchFamily="18" charset="0"/>
              <a:cs typeface="Arial" pitchFamily="34" charset="0"/>
            </a:endParaRPr>
          </a:p>
          <a:p>
            <a:pPr algn="just">
              <a:spcBef>
                <a:spcPts val="1200"/>
              </a:spcBef>
            </a:pPr>
            <a:r>
              <a:rPr lang="fr-FR" sz="2800" dirty="0">
                <a:latin typeface="Palatino Linotype" pitchFamily="18" charset="0"/>
                <a:cs typeface="Arial" pitchFamily="34" charset="0"/>
              </a:rPr>
              <a:t>Définition de la santé :</a:t>
            </a:r>
          </a:p>
          <a:p>
            <a:pPr algn="just">
              <a:spcBef>
                <a:spcPts val="1200"/>
              </a:spcBef>
            </a:pPr>
            <a:r>
              <a:rPr lang="fr-FR" sz="2800" dirty="0">
                <a:solidFill>
                  <a:srgbClr val="FF0000"/>
                </a:solidFill>
                <a:latin typeface="Palatino Linotype" pitchFamily="18" charset="0"/>
                <a:cs typeface="Arial" pitchFamily="34" charset="0"/>
              </a:rPr>
              <a:t>1. Selon L’OMS </a:t>
            </a:r>
            <a:r>
              <a:rPr lang="fr-FR" sz="2800" dirty="0">
                <a:latin typeface="Palatino Linotype" pitchFamily="18" charset="0"/>
                <a:cs typeface="Arial" pitchFamily="34" charset="0"/>
              </a:rPr>
              <a:t>:</a:t>
            </a:r>
          </a:p>
          <a:p>
            <a:pPr algn="just">
              <a:spcBef>
                <a:spcPts val="1200"/>
              </a:spcBef>
            </a:pPr>
            <a:r>
              <a:rPr lang="fr-FR" sz="2800" dirty="0">
                <a:latin typeface="Palatino Linotype" pitchFamily="18" charset="0"/>
                <a:cs typeface="Arial" pitchFamily="34" charset="0"/>
              </a:rPr>
              <a:t>« C’est un état de complet bien être physique mental et social ne consiste pas seulement en une absence de maladie ou d’infirmité »</a:t>
            </a:r>
          </a:p>
          <a:p>
            <a:pPr algn="just">
              <a:spcBef>
                <a:spcPts val="1200"/>
              </a:spcBef>
            </a:pPr>
            <a:r>
              <a:rPr lang="fr-FR" sz="2800" dirty="0">
                <a:solidFill>
                  <a:srgbClr val="FF0000"/>
                </a:solidFill>
                <a:latin typeface="Palatino Linotype" pitchFamily="18" charset="0"/>
                <a:cs typeface="Arial" pitchFamily="34" charset="0"/>
              </a:rPr>
              <a:t>2. Selon la loi Algérienne du 02-07-20128</a:t>
            </a:r>
          </a:p>
          <a:p>
            <a:pPr algn="just">
              <a:spcBef>
                <a:spcPts val="1200"/>
              </a:spcBef>
            </a:pPr>
            <a:r>
              <a:rPr lang="fr-FR" sz="2800" dirty="0">
                <a:latin typeface="Palatino Linotype" pitchFamily="18" charset="0"/>
                <a:cs typeface="Arial" pitchFamily="34" charset="0"/>
              </a:rPr>
              <a:t>« C’est le bien être physique et mental de l’homme l'épanouissement de celui-ci dans la société et considérer celle-ci comme un facteur essentiel du développement économique et social du pays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323850" y="188913"/>
            <a:ext cx="8496300" cy="1511300"/>
          </a:xfrm>
        </p:spPr>
        <p:txBody>
          <a:bodyPr>
            <a:normAutofit/>
          </a:bodyPr>
          <a:lstStyle/>
          <a:p>
            <a:pPr eaLnBrk="1" hangingPunct="1"/>
            <a:r>
              <a:rPr lang="fr-FR" sz="2800" b="1" dirty="0">
                <a:solidFill>
                  <a:srgbClr val="FF0000"/>
                </a:solidFill>
                <a:latin typeface="Palatino Linotype" pitchFamily="18" charset="0"/>
                <a:cs typeface="Arial" pitchFamily="34" charset="0"/>
              </a:rPr>
              <a:t>Valeurs à cultiver</a:t>
            </a:r>
          </a:p>
        </p:txBody>
      </p:sp>
      <p:sp>
        <p:nvSpPr>
          <p:cNvPr id="13315" name="Espace réservé du contenu 2"/>
          <p:cNvSpPr>
            <a:spLocks noGrp="1"/>
          </p:cNvSpPr>
          <p:nvPr>
            <p:ph idx="1"/>
          </p:nvPr>
        </p:nvSpPr>
        <p:spPr>
          <a:xfrm>
            <a:off x="457200" y="1844675"/>
            <a:ext cx="8229600" cy="4752975"/>
          </a:xfrm>
        </p:spPr>
        <p:txBody>
          <a:bodyPr/>
          <a:lstStyle/>
          <a:p>
            <a:pPr eaLnBrk="1" hangingPunct="1">
              <a:buFont typeface="Wingdings" pitchFamily="2" charset="2"/>
              <a:buChar char="v"/>
            </a:pPr>
            <a:r>
              <a:rPr lang="fr-FR" sz="2800" b="1" dirty="0">
                <a:solidFill>
                  <a:srgbClr val="FF0000"/>
                </a:solidFill>
                <a:latin typeface="Palatino Linotype" pitchFamily="18" charset="0"/>
                <a:cs typeface="Arial" pitchFamily="34" charset="0"/>
              </a:rPr>
              <a:t>Tenue </a:t>
            </a:r>
          </a:p>
          <a:p>
            <a:pPr marL="514350" indent="-514350" eaLnBrk="1" hangingPunct="1">
              <a:spcBef>
                <a:spcPts val="1800"/>
              </a:spcBef>
              <a:buFont typeface="+mj-lt"/>
              <a:buAutoNum type="arabicPeriod"/>
            </a:pPr>
            <a:r>
              <a:rPr lang="fr-FR" sz="2800" dirty="0">
                <a:latin typeface="Palatino Linotype" pitchFamily="18" charset="0"/>
                <a:cs typeface="Arial" pitchFamily="34" charset="0"/>
              </a:rPr>
              <a:t>Habillement décent, correct, soigné;</a:t>
            </a:r>
          </a:p>
          <a:p>
            <a:pPr marL="514350" indent="-514350" eaLnBrk="1" hangingPunct="1">
              <a:spcBef>
                <a:spcPts val="1800"/>
              </a:spcBef>
              <a:buFont typeface="+mj-lt"/>
              <a:buAutoNum type="arabicPeriod"/>
            </a:pPr>
            <a:r>
              <a:rPr lang="fr-FR" sz="2800" dirty="0">
                <a:latin typeface="Palatino Linotype" pitchFamily="18" charset="0"/>
                <a:cs typeface="Arial" pitchFamily="34" charset="0"/>
              </a:rPr>
              <a:t>Attitude respectable vis-à-vis:</a:t>
            </a:r>
          </a:p>
          <a:p>
            <a:pPr marL="719138" indent="0" algn="just" eaLnBrk="1" hangingPunct="1">
              <a:spcBef>
                <a:spcPts val="1800"/>
              </a:spcBef>
              <a:buFont typeface="Wingdings" pitchFamily="2" charset="2"/>
              <a:buChar char="Ø"/>
            </a:pPr>
            <a:r>
              <a:rPr lang="fr-FR" sz="2800" dirty="0">
                <a:latin typeface="Palatino Linotype" pitchFamily="18" charset="0"/>
                <a:cs typeface="Arial" pitchFamily="34" charset="0"/>
              </a:rPr>
              <a:t>  des patients et de leurs familles;</a:t>
            </a:r>
          </a:p>
          <a:p>
            <a:pPr marL="719138" indent="0" algn="just" eaLnBrk="1" hangingPunct="1">
              <a:spcBef>
                <a:spcPts val="1800"/>
              </a:spcBef>
              <a:buFont typeface="Wingdings" pitchFamily="2" charset="2"/>
              <a:buChar char="Ø"/>
            </a:pPr>
            <a:r>
              <a:rPr lang="fr-FR" sz="2800" dirty="0">
                <a:latin typeface="Palatino Linotype" pitchFamily="18" charset="0"/>
                <a:cs typeface="Arial" pitchFamily="34" charset="0"/>
              </a:rPr>
              <a:t>  des confrères,</a:t>
            </a:r>
          </a:p>
          <a:p>
            <a:pPr marL="1169988" indent="-450850" algn="just" eaLnBrk="1" hangingPunct="1">
              <a:spcBef>
                <a:spcPts val="1800"/>
              </a:spcBef>
              <a:buFont typeface="Wingdings" pitchFamily="2" charset="2"/>
              <a:buChar char="Ø"/>
            </a:pPr>
            <a:r>
              <a:rPr lang="fr-FR" sz="2800" dirty="0">
                <a:latin typeface="Palatino Linotype" pitchFamily="18" charset="0"/>
                <a:cs typeface="Arial" pitchFamily="34" charset="0"/>
              </a:rPr>
              <a:t>des collaborateurs : équipe soignante, personnel administratif,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323850" y="188913"/>
            <a:ext cx="8496300" cy="1311261"/>
          </a:xfrm>
        </p:spPr>
        <p:txBody>
          <a:bodyPr>
            <a:normAutofit/>
          </a:bodyPr>
          <a:lstStyle/>
          <a:p>
            <a:pPr eaLnBrk="1" hangingPunct="1"/>
            <a:r>
              <a:rPr lang="fr-FR" sz="2800" b="1" dirty="0">
                <a:solidFill>
                  <a:srgbClr val="FF0000"/>
                </a:solidFill>
                <a:latin typeface="Arial" pitchFamily="34" charset="0"/>
                <a:cs typeface="Arial" pitchFamily="34" charset="0"/>
              </a:rPr>
              <a:t>Valeurs à cultiver</a:t>
            </a:r>
          </a:p>
        </p:txBody>
      </p:sp>
      <p:sp>
        <p:nvSpPr>
          <p:cNvPr id="14339" name="Espace réservé du contenu 2"/>
          <p:cNvSpPr>
            <a:spLocks noGrp="1"/>
          </p:cNvSpPr>
          <p:nvPr>
            <p:ph idx="1"/>
          </p:nvPr>
        </p:nvSpPr>
        <p:spPr>
          <a:xfrm>
            <a:off x="457200" y="1844675"/>
            <a:ext cx="8229600" cy="4752975"/>
          </a:xfrm>
        </p:spPr>
        <p:txBody>
          <a:bodyPr>
            <a:normAutofit/>
          </a:bodyPr>
          <a:lstStyle/>
          <a:p>
            <a:pPr algn="just" eaLnBrk="1" hangingPunct="1">
              <a:spcBef>
                <a:spcPts val="1200"/>
              </a:spcBef>
              <a:buFont typeface="Wingdings" pitchFamily="2" charset="2"/>
              <a:buChar char="v"/>
            </a:pPr>
            <a:r>
              <a:rPr lang="fr-FR" sz="2800" b="1" dirty="0">
                <a:solidFill>
                  <a:srgbClr val="FF0000"/>
                </a:solidFill>
                <a:latin typeface="Palatino Linotype" pitchFamily="18" charset="0"/>
                <a:cs typeface="Arial" pitchFamily="34" charset="0"/>
              </a:rPr>
              <a:t>Comportement social exemplaire </a:t>
            </a:r>
            <a:r>
              <a:rPr lang="fr-FR" sz="2800" dirty="0">
                <a:latin typeface="Palatino Linotype" pitchFamily="18" charset="0"/>
                <a:cs typeface="Arial" pitchFamily="34" charset="0"/>
              </a:rPr>
              <a:t>: </a:t>
            </a:r>
          </a:p>
          <a:p>
            <a:pPr algn="just" eaLnBrk="1" hangingPunct="1">
              <a:spcBef>
                <a:spcPts val="1200"/>
              </a:spcBef>
              <a:buFont typeface="Wingdings" pitchFamily="2" charset="2"/>
              <a:buChar char="Ø"/>
            </a:pPr>
            <a:r>
              <a:rPr lang="fr-FR" sz="2800" dirty="0">
                <a:latin typeface="Palatino Linotype" pitchFamily="18" charset="0"/>
                <a:cs typeface="Arial" pitchFamily="34" charset="0"/>
              </a:rPr>
              <a:t>  disponibilité, </a:t>
            </a:r>
          </a:p>
          <a:p>
            <a:pPr algn="just" eaLnBrk="1" hangingPunct="1">
              <a:spcBef>
                <a:spcPts val="1200"/>
              </a:spcBef>
              <a:buFont typeface="Wingdings" pitchFamily="2" charset="2"/>
              <a:buChar char="Ø"/>
            </a:pPr>
            <a:r>
              <a:rPr lang="fr-FR" sz="2800" dirty="0">
                <a:latin typeface="Palatino Linotype" pitchFamily="18" charset="0"/>
                <a:cs typeface="Arial" pitchFamily="34" charset="0"/>
              </a:rPr>
              <a:t>  générosité, </a:t>
            </a:r>
          </a:p>
          <a:p>
            <a:pPr algn="just" eaLnBrk="1" hangingPunct="1">
              <a:spcBef>
                <a:spcPts val="1200"/>
              </a:spcBef>
              <a:buFont typeface="Wingdings" pitchFamily="2" charset="2"/>
              <a:buChar char="Ø"/>
            </a:pPr>
            <a:r>
              <a:rPr lang="fr-FR" sz="2800" dirty="0">
                <a:latin typeface="Palatino Linotype" pitchFamily="18" charset="0"/>
                <a:cs typeface="Arial" pitchFamily="34" charset="0"/>
              </a:rPr>
              <a:t>  responsabilité,</a:t>
            </a:r>
          </a:p>
          <a:p>
            <a:pPr algn="just" eaLnBrk="1" hangingPunct="1">
              <a:spcBef>
                <a:spcPts val="1200"/>
              </a:spcBef>
              <a:buFont typeface="Wingdings" pitchFamily="2" charset="2"/>
              <a:buChar char="Ø"/>
            </a:pPr>
            <a:r>
              <a:rPr lang="fr-FR" sz="2800" dirty="0">
                <a:latin typeface="Palatino Linotype" pitchFamily="18" charset="0"/>
                <a:cs typeface="Arial" pitchFamily="34" charset="0"/>
              </a:rPr>
              <a:t>  moralité,</a:t>
            </a:r>
          </a:p>
          <a:p>
            <a:pPr algn="just" eaLnBrk="1" hangingPunct="1">
              <a:spcBef>
                <a:spcPts val="1200"/>
              </a:spcBef>
              <a:buFont typeface="Wingdings" pitchFamily="2" charset="2"/>
              <a:buChar char="Ø"/>
            </a:pPr>
            <a:r>
              <a:rPr lang="fr-FR" sz="2800" dirty="0">
                <a:latin typeface="Palatino Linotype" pitchFamily="18" charset="0"/>
                <a:cs typeface="Arial" pitchFamily="34" charset="0"/>
              </a:rPr>
              <a:t>  sens de l’éthique</a:t>
            </a:r>
          </a:p>
          <a:p>
            <a:pPr algn="just" eaLnBrk="1" hangingPunct="1">
              <a:spcBef>
                <a:spcPts val="1200"/>
              </a:spcBef>
              <a:buFont typeface="Wingdings" pitchFamily="2" charset="2"/>
              <a:buChar char="Ø"/>
            </a:pPr>
            <a:r>
              <a:rPr lang="fr-FR" sz="2800" dirty="0">
                <a:latin typeface="Palatino Linotype" pitchFamily="18" charset="0"/>
                <a:cs typeface="Arial" pitchFamily="34" charset="0"/>
              </a:rPr>
              <a:t>  Humilité… </a:t>
            </a:r>
          </a:p>
          <a:p>
            <a:pPr algn="ctr" eaLnBrk="1" hangingPunct="1">
              <a:spcBef>
                <a:spcPts val="1200"/>
              </a:spcBef>
              <a:buFont typeface="Arial" charset="0"/>
              <a:buNone/>
            </a:pPr>
            <a:r>
              <a:rPr lang="fr-FR" sz="2800" b="1" dirty="0">
                <a:solidFill>
                  <a:srgbClr val="0070C0"/>
                </a:solidFill>
                <a:latin typeface="Arial" pitchFamily="34" charset="0"/>
                <a:cs typeface="Arial" pitchFamily="34" charset="0"/>
              </a:rPr>
              <a:t>Etre une référence</a:t>
            </a:r>
          </a:p>
        </p:txBody>
      </p:sp>
      <p:sp>
        <p:nvSpPr>
          <p:cNvPr id="4" name="Flèche droite 3"/>
          <p:cNvSpPr/>
          <p:nvPr/>
        </p:nvSpPr>
        <p:spPr>
          <a:xfrm>
            <a:off x="1785918" y="6000769"/>
            <a:ext cx="97790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CE83D719-0EAF-AC12-03C7-E32300112339}"/>
              </a:ext>
            </a:extLst>
          </p:cNvPr>
          <p:cNvSpPr txBox="1"/>
          <p:nvPr/>
        </p:nvSpPr>
        <p:spPr>
          <a:xfrm>
            <a:off x="251520" y="332656"/>
            <a:ext cx="8640960" cy="6622713"/>
          </a:xfrm>
          <a:prstGeom prst="rect">
            <a:avLst/>
          </a:prstGeom>
          <a:noFill/>
        </p:spPr>
        <p:txBody>
          <a:bodyPr wrap="square" rtlCol="0">
            <a:spAutoFit/>
          </a:bodyPr>
          <a:lstStyle/>
          <a:p>
            <a:pPr algn="just">
              <a:spcBef>
                <a:spcPts val="600"/>
              </a:spcBef>
            </a:pPr>
            <a:r>
              <a:rPr lang="fr-FR" sz="2600" b="1" dirty="0">
                <a:solidFill>
                  <a:srgbClr val="FF0000"/>
                </a:solidFill>
                <a:latin typeface="Gill Sans MT" panose="020B0502020104020203" pitchFamily="34" charset="0"/>
                <a:cs typeface="Arial" pitchFamily="34" charset="0"/>
              </a:rPr>
              <a:t>Notion de droit médical </a:t>
            </a:r>
            <a:r>
              <a:rPr lang="fr-FR" sz="2600" dirty="0">
                <a:latin typeface="Gill Sans MT" panose="020B0502020104020203" pitchFamily="34" charset="0"/>
                <a:cs typeface="Arial" pitchFamily="34" charset="0"/>
              </a:rPr>
              <a:t>:</a:t>
            </a:r>
          </a:p>
          <a:p>
            <a:pPr algn="just">
              <a:spcBef>
                <a:spcPts val="600"/>
              </a:spcBef>
            </a:pPr>
            <a:r>
              <a:rPr lang="fr-FR" sz="2600" dirty="0">
                <a:latin typeface="Gill Sans MT" panose="020B0502020104020203" pitchFamily="34" charset="0"/>
                <a:cs typeface="Arial" pitchFamily="34" charset="0"/>
              </a:rPr>
              <a:t>C’est l’ensemble des règles imposées par la société et au nom de la société pour ce qui touche la profession médicale.</a:t>
            </a:r>
          </a:p>
          <a:p>
            <a:pPr algn="just">
              <a:spcBef>
                <a:spcPts val="600"/>
              </a:spcBef>
            </a:pPr>
            <a:r>
              <a:rPr lang="fr-FR" sz="2600" dirty="0">
                <a:latin typeface="Gill Sans MT" panose="020B0502020104020203" pitchFamily="34" charset="0"/>
              </a:rPr>
              <a:t>Un ensemble de règles de conduite destinées à organiser la vie en société, et qui ont pour vocation à s'appliquer à toutes les personnes qui forment le corps social. </a:t>
            </a:r>
          </a:p>
          <a:p>
            <a:pPr algn="just">
              <a:spcBef>
                <a:spcPts val="600"/>
              </a:spcBef>
            </a:pPr>
            <a:r>
              <a:rPr lang="fr-FR" sz="2600" dirty="0">
                <a:latin typeface="Gill Sans MT" panose="020B0502020104020203" pitchFamily="34" charset="0"/>
              </a:rPr>
              <a:t>Ces règles formulées de manière générale et impersonnelle, concernent chacun et ne désignent personne en particulier. </a:t>
            </a:r>
          </a:p>
          <a:p>
            <a:pPr algn="just">
              <a:spcBef>
                <a:spcPts val="600"/>
              </a:spcBef>
            </a:pPr>
            <a:r>
              <a:rPr lang="fr-FR" sz="2600" dirty="0">
                <a:latin typeface="Gill Sans MT" panose="020B0502020104020203" pitchFamily="34" charset="0"/>
              </a:rPr>
              <a:t>Le droit de la santé est l’ensemble des normes réglementant la pratique des professionnels de la santé; Il regroupe les mesures législatives qui visent à défendre les patients.</a:t>
            </a:r>
          </a:p>
          <a:p>
            <a:pPr algn="just">
              <a:spcBef>
                <a:spcPts val="600"/>
              </a:spcBef>
            </a:pPr>
            <a:r>
              <a:rPr lang="fr-FR" sz="2600" dirty="0">
                <a:latin typeface="Gill Sans MT" panose="020B0502020104020203" pitchFamily="34" charset="0"/>
              </a:rPr>
              <a:t>Le droit médical se définit comme l’ensemble des normes juridiques qui régissent et encadrent les droits et les obligations des professionnels de la santé à l’égard de leurs patients</a:t>
            </a:r>
          </a:p>
        </p:txBody>
      </p:sp>
    </p:spTree>
    <p:extLst>
      <p:ext uri="{BB962C8B-B14F-4D97-AF65-F5344CB8AC3E}">
        <p14:creationId xmlns:p14="http://schemas.microsoft.com/office/powerpoint/2010/main" val="2736335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9F58A80D-7914-A7C6-68D0-418FB30123B0}"/>
              </a:ext>
            </a:extLst>
          </p:cNvPr>
          <p:cNvSpPr txBox="1"/>
          <p:nvPr/>
        </p:nvSpPr>
        <p:spPr>
          <a:xfrm>
            <a:off x="179512" y="404664"/>
            <a:ext cx="8712968" cy="6586418"/>
          </a:xfrm>
          <a:prstGeom prst="rect">
            <a:avLst/>
          </a:prstGeom>
          <a:noFill/>
        </p:spPr>
        <p:txBody>
          <a:bodyPr wrap="square" rtlCol="0">
            <a:spAutoFit/>
          </a:bodyPr>
          <a:lstStyle/>
          <a:p>
            <a:pPr marL="0" indent="0" algn="just" eaLnBrk="1" hangingPunct="1">
              <a:spcBef>
                <a:spcPts val="600"/>
              </a:spcBef>
              <a:buFont typeface="Arial" panose="020B0604020202020204" pitchFamily="34" charset="0"/>
              <a:buNone/>
            </a:pPr>
            <a:r>
              <a:rPr lang="fr-FR" altLang="fr-FR" sz="2600" dirty="0">
                <a:latin typeface="Gill Sans MT" panose="020B0502020104020203" pitchFamily="34" charset="0"/>
                <a:cs typeface="Times New Roman" panose="02020603050405020304" pitchFamily="18" charset="0"/>
              </a:rPr>
              <a:t>Les droits de l’homme sont des garanties juridiques universelles qui protègent la personne humaine et les groupes d’individus contre les actions ou omissions contraires aux libertés fondamentales et à la dignité humaine;</a:t>
            </a:r>
            <a:r>
              <a:rPr lang="fr-FR" altLang="fr-FR" sz="2600" dirty="0">
                <a:solidFill>
                  <a:srgbClr val="000000"/>
                </a:solidFill>
                <a:latin typeface="Gill Sans MT" panose="020B0502020104020203" pitchFamily="34" charset="0"/>
                <a:cs typeface="Times New Roman" panose="02020603050405020304" pitchFamily="18" charset="0"/>
              </a:rPr>
              <a:t> </a:t>
            </a:r>
          </a:p>
          <a:p>
            <a:pPr marL="0" indent="0" algn="just" eaLnBrk="1" hangingPunct="1">
              <a:spcBef>
                <a:spcPts val="600"/>
              </a:spcBef>
              <a:buFont typeface="Arial" panose="020B0604020202020204" pitchFamily="34" charset="0"/>
              <a:buNone/>
            </a:pPr>
            <a:r>
              <a:rPr lang="fr-FR" altLang="fr-FR" sz="2600" dirty="0">
                <a:solidFill>
                  <a:srgbClr val="000000"/>
                </a:solidFill>
                <a:latin typeface="Gill Sans MT" panose="020B0502020104020203" pitchFamily="34" charset="0"/>
                <a:cs typeface="Times New Roman" panose="02020603050405020304" pitchFamily="18" charset="0"/>
              </a:rPr>
              <a:t>Les principales caractéristiques des droits de l’homme sont :</a:t>
            </a:r>
          </a:p>
          <a:p>
            <a:pPr marL="355600" indent="-355600" algn="just" eaLnBrk="1" hangingPunct="1">
              <a:spcBef>
                <a:spcPts val="600"/>
              </a:spcBef>
              <a:buFont typeface="+mj-lt"/>
              <a:buAutoNum type="arabicPeriod"/>
            </a:pPr>
            <a:r>
              <a:rPr lang="fr-FR" altLang="fr-FR" sz="2600" dirty="0">
                <a:solidFill>
                  <a:srgbClr val="000000"/>
                </a:solidFill>
                <a:latin typeface="Gill Sans MT" panose="020B0502020104020203" pitchFamily="34" charset="0"/>
                <a:cs typeface="Times New Roman" panose="02020603050405020304" pitchFamily="18" charset="0"/>
              </a:rPr>
              <a:t>Universalité car acquis à la naissance pour tous les êtres humains;</a:t>
            </a:r>
          </a:p>
          <a:p>
            <a:pPr marL="355600" indent="-355600" algn="just" eaLnBrk="1" hangingPunct="1">
              <a:spcBef>
                <a:spcPts val="600"/>
              </a:spcBef>
              <a:buFont typeface="+mj-lt"/>
              <a:buAutoNum type="arabicPeriod"/>
            </a:pPr>
            <a:r>
              <a:rPr lang="fr-FR" altLang="fr-FR" sz="2600" dirty="0">
                <a:solidFill>
                  <a:srgbClr val="000000"/>
                </a:solidFill>
                <a:latin typeface="Gill Sans MT" panose="020B0502020104020203" pitchFamily="34" charset="0"/>
                <a:cs typeface="Times New Roman" panose="02020603050405020304" pitchFamily="18" charset="0"/>
              </a:rPr>
              <a:t>Respect de la dignité humaine;</a:t>
            </a:r>
          </a:p>
          <a:p>
            <a:pPr marL="355600" indent="-355600" algn="just" eaLnBrk="1" hangingPunct="1">
              <a:spcBef>
                <a:spcPts val="600"/>
              </a:spcBef>
              <a:buFont typeface="+mj-lt"/>
              <a:buAutoNum type="arabicPeriod"/>
            </a:pPr>
            <a:r>
              <a:rPr lang="fr-FR" altLang="fr-FR" sz="2600" dirty="0">
                <a:latin typeface="Gill Sans MT" panose="020B0502020104020203" pitchFamily="34" charset="0"/>
                <a:cs typeface="Times New Roman" panose="02020603050405020304" pitchFamily="18" charset="0"/>
              </a:rPr>
              <a:t>Le droit à la vie, à la liberté et à la sécurité de la personne</a:t>
            </a:r>
          </a:p>
          <a:p>
            <a:pPr marL="355600" indent="-355600" algn="just" eaLnBrk="1" hangingPunct="1">
              <a:spcBef>
                <a:spcPts val="600"/>
              </a:spcBef>
              <a:buFont typeface="+mj-lt"/>
              <a:buAutoNum type="arabicPeriod"/>
            </a:pPr>
            <a:r>
              <a:rPr lang="fr-FR" altLang="fr-FR" sz="2600" dirty="0">
                <a:latin typeface="Gill Sans MT" panose="020B0502020104020203" pitchFamily="34" charset="0"/>
                <a:cs typeface="Times New Roman" panose="02020603050405020304" pitchFamily="18" charset="0"/>
              </a:rPr>
              <a:t>Nul ne sera soumis à la torture ni à des peines ou traitements cruels, inhumains ou dégradants. </a:t>
            </a:r>
          </a:p>
          <a:p>
            <a:pPr marL="355600" indent="-355600" algn="just" eaLnBrk="1" hangingPunct="1">
              <a:spcBef>
                <a:spcPts val="600"/>
              </a:spcBef>
              <a:buFont typeface="+mj-lt"/>
              <a:buAutoNum type="arabicPeriod"/>
            </a:pPr>
            <a:r>
              <a:rPr lang="fr-FR" altLang="fr-FR" sz="2600" dirty="0">
                <a:latin typeface="Gill Sans MT" panose="020B0502020104020203" pitchFamily="34" charset="0"/>
                <a:cs typeface="Times New Roman" panose="02020603050405020304" pitchFamily="18" charset="0"/>
              </a:rPr>
              <a:t>Il est interdit de soumettre une personne sans son libre consentement à une expérience médicale ou scientifique. </a:t>
            </a:r>
          </a:p>
          <a:p>
            <a:pPr marL="514350" indent="-514350" algn="just" eaLnBrk="1" hangingPunct="1">
              <a:spcBef>
                <a:spcPts val="600"/>
              </a:spcBef>
              <a:buFont typeface="+mj-lt"/>
              <a:buAutoNum type="arabicPeriod"/>
            </a:pPr>
            <a:endParaRPr lang="en-GB" altLang="fr-FR" sz="2600" dirty="0">
              <a:solidFill>
                <a:srgbClr val="000000"/>
              </a:solidFill>
              <a:latin typeface="Gill Sans MT" panose="020B0502020104020203"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807516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8463ABA8-2106-4440-D96F-881644255325}"/>
              </a:ext>
            </a:extLst>
          </p:cNvPr>
          <p:cNvSpPr txBox="1"/>
          <p:nvPr/>
        </p:nvSpPr>
        <p:spPr>
          <a:xfrm>
            <a:off x="323528" y="404664"/>
            <a:ext cx="8496944" cy="5278368"/>
          </a:xfrm>
          <a:prstGeom prst="rect">
            <a:avLst/>
          </a:prstGeom>
          <a:noFill/>
        </p:spPr>
        <p:txBody>
          <a:bodyPr wrap="square" rtlCol="0">
            <a:spAutoFit/>
          </a:bodyPr>
          <a:lstStyle/>
          <a:p>
            <a:pPr algn="just">
              <a:spcBef>
                <a:spcPts val="600"/>
              </a:spcBef>
            </a:pPr>
            <a:r>
              <a:rPr lang="fr-FR" altLang="fr-FR" sz="2600" b="1" dirty="0">
                <a:latin typeface="Gill Sans MT" panose="020B0502020104020203" pitchFamily="34" charset="0"/>
                <a:cs typeface="Times New Roman" panose="02020603050405020304" pitchFamily="18" charset="0"/>
              </a:rPr>
              <a:t>Les obligations concernant les droits de l’homme</a:t>
            </a:r>
          </a:p>
          <a:p>
            <a:pPr marL="0" indent="0" algn="just" eaLnBrk="1" hangingPunct="1">
              <a:lnSpc>
                <a:spcPct val="150000"/>
              </a:lnSpc>
              <a:spcBef>
                <a:spcPts val="1200"/>
              </a:spcBef>
              <a:buFont typeface="Arial" panose="020B0604020202020204" pitchFamily="34" charset="0"/>
              <a:buNone/>
            </a:pPr>
            <a:r>
              <a:rPr lang="fr-FR" altLang="fr-FR" sz="2600" b="1" dirty="0">
                <a:latin typeface="Gill Sans MT" panose="020B0502020104020203" pitchFamily="34" charset="0"/>
                <a:cs typeface="Times New Roman" panose="02020603050405020304" pitchFamily="18" charset="0"/>
              </a:rPr>
              <a:t>Respecter </a:t>
            </a:r>
            <a:r>
              <a:rPr lang="en-GB" altLang="fr-FR" sz="2600" dirty="0">
                <a:latin typeface="Gill Sans MT" panose="020B0502020104020203" pitchFamily="34" charset="0"/>
                <a:cs typeface="Times New Roman" panose="02020603050405020304" pitchFamily="18" charset="0"/>
              </a:rPr>
              <a:t>: </a:t>
            </a:r>
            <a:r>
              <a:rPr lang="fr-FR" altLang="fr-FR" sz="2600" dirty="0">
                <a:solidFill>
                  <a:srgbClr val="000000"/>
                </a:solidFill>
                <a:latin typeface="Gill Sans MT" panose="020B0502020104020203" pitchFamily="34" charset="0"/>
                <a:cs typeface="Times New Roman" panose="02020603050405020304" pitchFamily="18" charset="0"/>
              </a:rPr>
              <a:t>L’Etat ne doit pas refuser l’accès aux équipements de santé sur une base discriminatoire;</a:t>
            </a:r>
            <a:endParaRPr lang="en-GB" altLang="fr-FR" sz="2600" dirty="0">
              <a:latin typeface="Gill Sans MT" panose="020B0502020104020203" pitchFamily="34" charset="0"/>
              <a:cs typeface="Times New Roman" panose="02020603050405020304" pitchFamily="18" charset="0"/>
            </a:endParaRPr>
          </a:p>
          <a:p>
            <a:pPr marL="0" indent="0" algn="just" eaLnBrk="1" hangingPunct="1">
              <a:lnSpc>
                <a:spcPct val="150000"/>
              </a:lnSpc>
              <a:spcBef>
                <a:spcPts val="600"/>
              </a:spcBef>
              <a:buFont typeface="Arial" panose="020B0604020202020204" pitchFamily="34" charset="0"/>
              <a:buNone/>
            </a:pPr>
            <a:r>
              <a:rPr lang="en-GB" altLang="fr-FR" sz="2600" b="1" dirty="0">
                <a:latin typeface="Gill Sans MT" panose="020B0502020104020203" pitchFamily="34" charset="0"/>
                <a:cs typeface="Times New Roman" panose="02020603050405020304" pitchFamily="18" charset="0"/>
              </a:rPr>
              <a:t>Protéger </a:t>
            </a:r>
            <a:r>
              <a:rPr lang="en-GB" altLang="fr-FR" sz="2600" dirty="0">
                <a:latin typeface="Gill Sans MT" panose="020B0502020104020203" pitchFamily="34" charset="0"/>
                <a:cs typeface="Times New Roman" panose="02020603050405020304" pitchFamily="18" charset="0"/>
              </a:rPr>
              <a:t>: </a:t>
            </a:r>
            <a:r>
              <a:rPr lang="fr-FR" altLang="fr-FR" sz="2600" dirty="0">
                <a:solidFill>
                  <a:srgbClr val="000000"/>
                </a:solidFill>
                <a:latin typeface="Gill Sans MT" panose="020B0502020104020203" pitchFamily="34" charset="0"/>
                <a:cs typeface="Times New Roman" panose="02020603050405020304" pitchFamily="18" charset="0"/>
              </a:rPr>
              <a:t>L’Etat doit contrôler la qualité des médicaments commercialisés dans le pays par des fournisseurs publics ou privés;</a:t>
            </a:r>
            <a:endParaRPr lang="en-GB" altLang="fr-FR" sz="2600" dirty="0">
              <a:latin typeface="Gill Sans MT" panose="020B0502020104020203" pitchFamily="34" charset="0"/>
              <a:cs typeface="Times New Roman" panose="02020603050405020304" pitchFamily="18" charset="0"/>
            </a:endParaRPr>
          </a:p>
          <a:p>
            <a:pPr marL="0" indent="0" algn="just" eaLnBrk="1" hangingPunct="1">
              <a:lnSpc>
                <a:spcPct val="150000"/>
              </a:lnSpc>
              <a:spcBef>
                <a:spcPts val="600"/>
              </a:spcBef>
              <a:buFont typeface="Arial" panose="020B0604020202020204" pitchFamily="34" charset="0"/>
              <a:buNone/>
            </a:pPr>
            <a:r>
              <a:rPr lang="en-GB" altLang="fr-FR" sz="2600" dirty="0">
                <a:latin typeface="Gill Sans MT" panose="020B0502020104020203" pitchFamily="34" charset="0"/>
                <a:cs typeface="Times New Roman" panose="02020603050405020304" pitchFamily="18" charset="0"/>
              </a:rPr>
              <a:t> </a:t>
            </a:r>
            <a:r>
              <a:rPr lang="fr-FR" altLang="fr-FR" sz="2600" dirty="0">
                <a:solidFill>
                  <a:srgbClr val="000000"/>
                </a:solidFill>
                <a:latin typeface="Gill Sans MT" panose="020B0502020104020203" pitchFamily="34" charset="0"/>
                <a:cs typeface="Times New Roman" panose="02020603050405020304" pitchFamily="18" charset="0"/>
              </a:rPr>
              <a:t>L’Etat doit faciliter l’exercice du droit à la santé en lançant, par exemple, des campagnes de vaccination universelle;</a:t>
            </a:r>
            <a:endParaRPr lang="en-GB" altLang="fr-FR" sz="2600" dirty="0">
              <a:solidFill>
                <a:srgbClr val="000000"/>
              </a:solidFill>
              <a:latin typeface="Gill Sans MT" panose="020B0502020104020203"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2375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3621E7EB-35AB-E8DC-AF53-3EAF37B4FA15}"/>
              </a:ext>
            </a:extLst>
          </p:cNvPr>
          <p:cNvSpPr txBox="1"/>
          <p:nvPr/>
        </p:nvSpPr>
        <p:spPr>
          <a:xfrm>
            <a:off x="395536" y="476672"/>
            <a:ext cx="8352928" cy="5447132"/>
          </a:xfrm>
          <a:prstGeom prst="rect">
            <a:avLst/>
          </a:prstGeom>
          <a:noFill/>
        </p:spPr>
        <p:txBody>
          <a:bodyPr wrap="square" rtlCol="0">
            <a:spAutoFit/>
          </a:bodyPr>
          <a:lstStyle/>
          <a:p>
            <a:pPr algn="just">
              <a:spcBef>
                <a:spcPts val="600"/>
              </a:spcBef>
            </a:pPr>
            <a:r>
              <a:rPr lang="fr-FR" altLang="fr-FR" sz="2600" b="1" dirty="0">
                <a:latin typeface="Gill Sans MT" panose="020B0502020104020203" pitchFamily="34" charset="0"/>
                <a:cs typeface="Times New Roman" panose="02020603050405020304" pitchFamily="18" charset="0"/>
              </a:rPr>
              <a:t>Qu’est ce que l’éthique </a:t>
            </a:r>
            <a:r>
              <a:rPr lang="fr-FR" altLang="fr-FR" sz="2600" dirty="0">
                <a:latin typeface="Gill Sans MT" panose="020B0502020104020203" pitchFamily="34" charset="0"/>
                <a:cs typeface="Times New Roman" panose="02020603050405020304" pitchFamily="18" charset="0"/>
              </a:rPr>
              <a:t>?</a:t>
            </a:r>
          </a:p>
          <a:p>
            <a:pPr marL="0" indent="0" algn="just" eaLnBrk="1" hangingPunct="1">
              <a:spcBef>
                <a:spcPts val="1200"/>
              </a:spcBef>
              <a:buFont typeface="Arial" panose="020B0604020202020204" pitchFamily="34" charset="0"/>
              <a:buNone/>
            </a:pPr>
            <a:r>
              <a:rPr lang="fr-FR" altLang="fr-FR" sz="2600" dirty="0">
                <a:solidFill>
                  <a:srgbClr val="000000"/>
                </a:solidFill>
                <a:latin typeface="Gill Sans MT" panose="020B0502020104020203" pitchFamily="34" charset="0"/>
                <a:ea typeface="Calibri" panose="020F0502020204030204" pitchFamily="34" charset="0"/>
              </a:rPr>
              <a:t>Ethique: </a:t>
            </a:r>
            <a:r>
              <a:rPr lang="fr-FR" altLang="fr-FR" sz="2600" dirty="0">
                <a:latin typeface="Gill Sans MT" panose="020B0502020104020203" pitchFamily="34" charset="0"/>
                <a:ea typeface="Calibri" panose="020F0502020204030204" pitchFamily="34" charset="0"/>
              </a:rPr>
              <a:t>vient du mot grec « ethos » qui signifie: mœurs, manière de vivre, un jugement sur les comportements, bien ou mal. </a:t>
            </a:r>
          </a:p>
          <a:p>
            <a:pPr marL="0" indent="0" algn="just" eaLnBrk="1" hangingPunct="1">
              <a:spcBef>
                <a:spcPts val="600"/>
              </a:spcBef>
              <a:buFont typeface="Arial" panose="020B0604020202020204" pitchFamily="34" charset="0"/>
              <a:buNone/>
            </a:pPr>
            <a:r>
              <a:rPr lang="fr-FR" altLang="fr-FR" sz="2600" dirty="0">
                <a:latin typeface="Gill Sans MT" panose="020B0502020104020203" pitchFamily="34" charset="0"/>
                <a:ea typeface="Calibri" panose="020F0502020204030204" pitchFamily="34" charset="0"/>
              </a:rPr>
              <a:t>C’est une réflexion sur les comportements à adopter pour rendre le monde humainement plus habitable. </a:t>
            </a:r>
          </a:p>
          <a:p>
            <a:pPr marL="0" indent="0" algn="just" eaLnBrk="1" hangingPunct="1">
              <a:spcBef>
                <a:spcPts val="1200"/>
              </a:spcBef>
              <a:buFont typeface="Arial" panose="020B0604020202020204" pitchFamily="34" charset="0"/>
              <a:buNone/>
            </a:pPr>
            <a:r>
              <a:rPr lang="fr-FR" altLang="fr-FR" sz="2600" b="1" dirty="0">
                <a:latin typeface="Gill Sans MT" panose="020B0502020104020203" pitchFamily="34" charset="0"/>
                <a:ea typeface="Calibri" panose="020F0502020204030204" pitchFamily="34" charset="0"/>
              </a:rPr>
              <a:t>L’éthique :</a:t>
            </a:r>
            <a:endParaRPr lang="fr-FR" altLang="fr-FR" sz="2600" b="1" dirty="0">
              <a:solidFill>
                <a:srgbClr val="000000"/>
              </a:solidFill>
              <a:latin typeface="Gill Sans MT" panose="020B0502020104020203" pitchFamily="34" charset="0"/>
              <a:cs typeface="Times New Roman" panose="02020603050405020304" pitchFamily="18" charset="0"/>
            </a:endParaRPr>
          </a:p>
          <a:p>
            <a:pPr marL="514350" indent="-514350" algn="just" eaLnBrk="1" hangingPunct="1">
              <a:spcBef>
                <a:spcPts val="600"/>
              </a:spcBef>
              <a:buFont typeface="+mj-lt"/>
              <a:buAutoNum type="arabicPeriod"/>
            </a:pPr>
            <a:r>
              <a:rPr lang="fr-FR" altLang="fr-FR" sz="2600" dirty="0">
                <a:solidFill>
                  <a:srgbClr val="000000"/>
                </a:solidFill>
                <a:latin typeface="Gill Sans MT" panose="020B0502020104020203" pitchFamily="34" charset="0"/>
                <a:cs typeface="Times New Roman" panose="02020603050405020304" pitchFamily="18" charset="0"/>
              </a:rPr>
              <a:t>Découle d’une réflexion critique sur les situations et les comportements;</a:t>
            </a:r>
            <a:endParaRPr lang="en-GB" altLang="fr-FR" sz="2600" dirty="0">
              <a:solidFill>
                <a:srgbClr val="000000"/>
              </a:solidFill>
              <a:latin typeface="Gill Sans MT" panose="020B0502020104020203" pitchFamily="34" charset="0"/>
              <a:cs typeface="Times New Roman" panose="02020603050405020304" pitchFamily="18" charset="0"/>
            </a:endParaRPr>
          </a:p>
          <a:p>
            <a:pPr marL="514350" indent="-514350" algn="just" eaLnBrk="1" hangingPunct="1">
              <a:spcBef>
                <a:spcPts val="600"/>
              </a:spcBef>
              <a:buFont typeface="+mj-lt"/>
              <a:buAutoNum type="arabicPeriod"/>
            </a:pPr>
            <a:r>
              <a:rPr lang="fr-FR" altLang="fr-FR" sz="2600" dirty="0">
                <a:solidFill>
                  <a:srgbClr val="000000"/>
                </a:solidFill>
                <a:latin typeface="Gill Sans MT" panose="020B0502020104020203" pitchFamily="34" charset="0"/>
                <a:cs typeface="Times New Roman" panose="02020603050405020304" pitchFamily="18" charset="0"/>
              </a:rPr>
              <a:t>C’est une démarche face à un problème donné en vue d’adopter une  solution;</a:t>
            </a:r>
            <a:endParaRPr lang="en-GB" altLang="fr-FR" sz="2600" dirty="0">
              <a:solidFill>
                <a:srgbClr val="000000"/>
              </a:solidFill>
              <a:latin typeface="Gill Sans MT" panose="020B0502020104020203" pitchFamily="34" charset="0"/>
              <a:cs typeface="Times New Roman" panose="02020603050405020304" pitchFamily="18" charset="0"/>
            </a:endParaRPr>
          </a:p>
          <a:p>
            <a:endParaRPr lang="fr-FR" sz="2600" dirty="0">
              <a:latin typeface="Gill Sans MT" panose="020B0502020104020203" pitchFamily="34" charset="0"/>
            </a:endParaRPr>
          </a:p>
        </p:txBody>
      </p:sp>
    </p:spTree>
    <p:extLst>
      <p:ext uri="{BB962C8B-B14F-4D97-AF65-F5344CB8AC3E}">
        <p14:creationId xmlns:p14="http://schemas.microsoft.com/office/powerpoint/2010/main" val="214978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500042"/>
            <a:ext cx="8501122" cy="6232475"/>
          </a:xfrm>
          <a:prstGeom prst="rect">
            <a:avLst/>
          </a:prstGeom>
          <a:noFill/>
        </p:spPr>
        <p:txBody>
          <a:bodyPr wrap="square" rtlCol="0">
            <a:spAutoFit/>
          </a:bodyPr>
          <a:lstStyle/>
          <a:p>
            <a:pPr algn="just">
              <a:spcBef>
                <a:spcPts val="1200"/>
              </a:spcBef>
            </a:pPr>
            <a:r>
              <a:rPr lang="fr-FR" sz="2800" b="1" dirty="0">
                <a:solidFill>
                  <a:srgbClr val="FF0000"/>
                </a:solidFill>
                <a:latin typeface="Palatino Linotype" pitchFamily="18" charset="0"/>
                <a:cs typeface="Arial" pitchFamily="34" charset="0"/>
              </a:rPr>
              <a:t>Définition de la déontologie médicale </a:t>
            </a:r>
            <a:r>
              <a:rPr lang="fr-FR" sz="2800" dirty="0">
                <a:latin typeface="Palatino Linotype" pitchFamily="18" charset="0"/>
                <a:cs typeface="Arial" pitchFamily="34" charset="0"/>
              </a:rPr>
              <a:t> </a:t>
            </a:r>
          </a:p>
          <a:p>
            <a:pPr algn="just">
              <a:spcBef>
                <a:spcPts val="1200"/>
              </a:spcBef>
            </a:pPr>
            <a:r>
              <a:rPr lang="fr-FR" sz="2800" dirty="0">
                <a:latin typeface="Palatino Linotype" pitchFamily="18" charset="0"/>
                <a:cs typeface="Arial" pitchFamily="34" charset="0"/>
              </a:rPr>
              <a:t>La déontologie vient d’un mot grec (ce qu’on doit faire)</a:t>
            </a:r>
          </a:p>
          <a:p>
            <a:pPr algn="just">
              <a:spcBef>
                <a:spcPts val="1200"/>
              </a:spcBef>
            </a:pPr>
            <a:r>
              <a:rPr lang="fr-FR" sz="2800" dirty="0">
                <a:latin typeface="Palatino Linotype" pitchFamily="18" charset="0"/>
                <a:cs typeface="Arial" pitchFamily="34" charset="0"/>
              </a:rPr>
              <a:t>Elle se situe entre la morale (ce qui est bien) et le droit (ce qui est juste).</a:t>
            </a:r>
          </a:p>
          <a:p>
            <a:pPr algn="just">
              <a:lnSpc>
                <a:spcPct val="150000"/>
              </a:lnSpc>
              <a:spcBef>
                <a:spcPts val="1800"/>
              </a:spcBef>
            </a:pPr>
            <a:r>
              <a:rPr lang="fr-FR" sz="2800" dirty="0">
                <a:latin typeface="Palatino Linotype" pitchFamily="18" charset="0"/>
                <a:cs typeface="Arial" pitchFamily="34" charset="0"/>
              </a:rPr>
              <a:t>La déontologie médicale est l’ensemble des principes, des règles et des usages que tout médecin, chirurgien dentiste et pharmacien doit observer et dont il s’inspire dans l’exercice de sa profession.</a:t>
            </a:r>
          </a:p>
          <a:p>
            <a:pPr algn="just">
              <a:spcBef>
                <a:spcPts val="1200"/>
              </a:spcBef>
            </a:pPr>
            <a:endParaRPr lang="fr-FR" sz="2800" dirty="0">
              <a:latin typeface="Arial" pitchFamily="34" charset="0"/>
              <a:cs typeface="Arial" pitchFamily="34" charset="0"/>
            </a:endParaRP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DDD9F739-C590-BC67-E801-C6A1F88B25A1}"/>
              </a:ext>
            </a:extLst>
          </p:cNvPr>
          <p:cNvSpPr txBox="1"/>
          <p:nvPr/>
        </p:nvSpPr>
        <p:spPr>
          <a:xfrm>
            <a:off x="395536" y="476672"/>
            <a:ext cx="8352928" cy="4449423"/>
          </a:xfrm>
          <a:prstGeom prst="rect">
            <a:avLst/>
          </a:prstGeom>
          <a:noFill/>
        </p:spPr>
        <p:txBody>
          <a:bodyPr wrap="square" rtlCol="0">
            <a:spAutoFit/>
          </a:bodyPr>
          <a:lstStyle/>
          <a:p>
            <a:pPr marL="0" indent="0" algn="just" eaLnBrk="1" hangingPunct="1">
              <a:lnSpc>
                <a:spcPct val="115000"/>
              </a:lnSpc>
              <a:spcBef>
                <a:spcPts val="475"/>
              </a:spcBef>
              <a:spcAft>
                <a:spcPts val="1000"/>
              </a:spcAft>
              <a:buFont typeface="Arial" panose="020B0604020202020204" pitchFamily="34" charset="0"/>
              <a:buNone/>
            </a:pPr>
            <a:r>
              <a:rPr lang="fr-FR" altLang="fr-FR" sz="2600" dirty="0">
                <a:solidFill>
                  <a:srgbClr val="000000"/>
                </a:solidFill>
                <a:latin typeface="Gill Sans MT" panose="020B0502020104020203" pitchFamily="34" charset="0"/>
                <a:cs typeface="Calibri" panose="020F0502020204030204" pitchFamily="34" charset="0"/>
              </a:rPr>
              <a:t>La morale : vient du mot latin « mores » qui signifie mœurs, comportement. Elle a :                                                                                                                      </a:t>
            </a:r>
            <a:endParaRPr lang="en-GB" altLang="fr-FR" sz="2600" dirty="0">
              <a:latin typeface="Gill Sans MT" panose="020B0502020104020203" pitchFamily="34" charset="0"/>
              <a:cs typeface="Times New Roman" panose="02020603050405020304" pitchFamily="18" charset="0"/>
            </a:endParaRPr>
          </a:p>
          <a:p>
            <a:pPr marL="514350" indent="-514350" algn="just" eaLnBrk="1" hangingPunct="1">
              <a:lnSpc>
                <a:spcPct val="115000"/>
              </a:lnSpc>
              <a:spcBef>
                <a:spcPts val="600"/>
              </a:spcBef>
              <a:spcAft>
                <a:spcPts val="600"/>
              </a:spcAft>
              <a:buFont typeface="+mj-lt"/>
              <a:buAutoNum type="arabicPeriod"/>
            </a:pPr>
            <a:r>
              <a:rPr lang="fr-FR" altLang="fr-FR" sz="2600" dirty="0">
                <a:solidFill>
                  <a:srgbClr val="000000"/>
                </a:solidFill>
                <a:latin typeface="Gill Sans MT" panose="020B0502020104020203" pitchFamily="34" charset="0"/>
                <a:cs typeface="Calibri" panose="020F0502020204030204" pitchFamily="34" charset="0"/>
              </a:rPr>
              <a:t>Une connotation religieuse ;                                                                                                                                                                                  </a:t>
            </a:r>
            <a:endParaRPr lang="en-GB" altLang="fr-FR" sz="2600" dirty="0">
              <a:latin typeface="Gill Sans MT" panose="020B0502020104020203" pitchFamily="34" charset="0"/>
              <a:cs typeface="Times New Roman" panose="02020603050405020304" pitchFamily="18" charset="0"/>
            </a:endParaRPr>
          </a:p>
          <a:p>
            <a:pPr marL="514350" indent="-514350" algn="just" eaLnBrk="1" hangingPunct="1">
              <a:lnSpc>
                <a:spcPct val="115000"/>
              </a:lnSpc>
              <a:spcBef>
                <a:spcPts val="475"/>
              </a:spcBef>
              <a:spcAft>
                <a:spcPts val="1000"/>
              </a:spcAft>
              <a:buFont typeface="+mj-lt"/>
              <a:buAutoNum type="arabicPeriod"/>
            </a:pPr>
            <a:r>
              <a:rPr lang="fr-FR" altLang="fr-FR" sz="2600" dirty="0">
                <a:solidFill>
                  <a:srgbClr val="000000"/>
                </a:solidFill>
                <a:latin typeface="Gill Sans MT" panose="020B0502020104020203" pitchFamily="34" charset="0"/>
                <a:cs typeface="Calibri" panose="020F0502020204030204" pitchFamily="34" charset="0"/>
              </a:rPr>
              <a:t>Comporte une notion de contrôle imposée de l’extérieur;</a:t>
            </a:r>
            <a:endParaRPr lang="en-GB" altLang="fr-FR" sz="2600" dirty="0">
              <a:latin typeface="Gill Sans MT" panose="020B0502020104020203" pitchFamily="34" charset="0"/>
              <a:cs typeface="Times New Roman" panose="02020603050405020304" pitchFamily="18" charset="0"/>
            </a:endParaRPr>
          </a:p>
          <a:p>
            <a:pPr marL="514350" indent="-514350" algn="just" eaLnBrk="1" hangingPunct="1">
              <a:lnSpc>
                <a:spcPct val="115000"/>
              </a:lnSpc>
              <a:spcBef>
                <a:spcPts val="475"/>
              </a:spcBef>
              <a:spcAft>
                <a:spcPts val="1000"/>
              </a:spcAft>
              <a:buFont typeface="+mj-lt"/>
              <a:buAutoNum type="arabicPeriod"/>
            </a:pPr>
            <a:r>
              <a:rPr lang="fr-FR" altLang="fr-FR" sz="2600" dirty="0">
                <a:solidFill>
                  <a:srgbClr val="000000"/>
                </a:solidFill>
                <a:latin typeface="Gill Sans MT" panose="020B0502020104020203" pitchFamily="34" charset="0"/>
                <a:cs typeface="Calibri" panose="020F0502020204030204" pitchFamily="34" charset="0"/>
              </a:rPr>
              <a:t>Porte sur le bien;</a:t>
            </a:r>
            <a:endParaRPr lang="en-GB" altLang="fr-FR" sz="2600" dirty="0">
              <a:latin typeface="Gill Sans MT" panose="020B0502020104020203" pitchFamily="34" charset="0"/>
              <a:cs typeface="Times New Roman" panose="02020603050405020304" pitchFamily="18" charset="0"/>
            </a:endParaRPr>
          </a:p>
          <a:p>
            <a:pPr marL="514350" indent="-514350" algn="just" eaLnBrk="1" hangingPunct="1">
              <a:lnSpc>
                <a:spcPct val="115000"/>
              </a:lnSpc>
              <a:spcBef>
                <a:spcPts val="475"/>
              </a:spcBef>
              <a:spcAft>
                <a:spcPts val="1000"/>
              </a:spcAft>
              <a:buFont typeface="+mj-lt"/>
              <a:buAutoNum type="arabicPeriod"/>
            </a:pPr>
            <a:r>
              <a:rPr lang="fr-FR" altLang="fr-FR" sz="2600" dirty="0">
                <a:solidFill>
                  <a:srgbClr val="000000"/>
                </a:solidFill>
                <a:latin typeface="Gill Sans MT" panose="020B0502020104020203" pitchFamily="34" charset="0"/>
                <a:cs typeface="Calibri" panose="020F0502020204030204" pitchFamily="34" charset="0"/>
              </a:rPr>
              <a:t>Créée des obligations;</a:t>
            </a:r>
            <a:endParaRPr lang="en-GB" altLang="fr-FR" sz="2600" dirty="0">
              <a:latin typeface="Gill Sans MT" panose="020B0502020104020203"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315642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0AC05F12-F377-66BB-4F7F-E6CAB71C2D58}"/>
              </a:ext>
            </a:extLst>
          </p:cNvPr>
          <p:cNvSpPr txBox="1"/>
          <p:nvPr/>
        </p:nvSpPr>
        <p:spPr>
          <a:xfrm>
            <a:off x="251520" y="404664"/>
            <a:ext cx="8640960" cy="6694140"/>
          </a:xfrm>
          <a:prstGeom prst="rect">
            <a:avLst/>
          </a:prstGeom>
          <a:noFill/>
        </p:spPr>
        <p:txBody>
          <a:bodyPr wrap="square" rtlCol="0">
            <a:spAutoFit/>
          </a:bodyPr>
          <a:lstStyle/>
          <a:p>
            <a:r>
              <a:rPr lang="fr-FR" altLang="fr-FR" sz="2800" b="1" dirty="0">
                <a:latin typeface="Gill Sans MT" panose="020B0502020104020203" pitchFamily="34" charset="0"/>
                <a:cs typeface="Times New Roman" panose="02020603050405020304" pitchFamily="18" charset="0"/>
              </a:rPr>
              <a:t>Les principes fondamentaux de </a:t>
            </a:r>
            <a:r>
              <a:rPr lang="fr-FR" altLang="fr-FR" sz="2800" b="1" dirty="0">
                <a:solidFill>
                  <a:srgbClr val="000000"/>
                </a:solidFill>
                <a:latin typeface="Gill Sans MT" panose="020B0502020104020203" pitchFamily="34" charset="0"/>
                <a:cs typeface="Times New Roman" panose="02020603050405020304" pitchFamily="18" charset="0"/>
              </a:rPr>
              <a:t>l’éthique médicale</a:t>
            </a:r>
          </a:p>
          <a:p>
            <a:pPr marL="514350" indent="-514350" algn="just" eaLnBrk="1" hangingPunct="1">
              <a:spcAft>
                <a:spcPts val="600"/>
              </a:spcAft>
              <a:buFont typeface="+mj-lt"/>
              <a:buAutoNum type="arabicPeriod"/>
            </a:pPr>
            <a:r>
              <a:rPr lang="fr-FR" altLang="fr-FR" sz="2600" b="1" dirty="0">
                <a:latin typeface="Gill Sans MT" panose="020B0502020104020203" pitchFamily="34" charset="0"/>
                <a:cs typeface="Times New Roman" panose="02020603050405020304" pitchFamily="18" charset="0"/>
              </a:rPr>
              <a:t>Le respect de l’autonomie </a:t>
            </a:r>
            <a:r>
              <a:rPr lang="fr-FR" altLang="fr-FR" sz="2600" dirty="0">
                <a:latin typeface="Gill Sans MT" panose="020B0502020104020203" pitchFamily="34" charset="0"/>
                <a:cs typeface="Times New Roman" panose="02020603050405020304" pitchFamily="18" charset="0"/>
              </a:rPr>
              <a:t>du patient, la capacité de penser, de décider et d’agir librement de sa propre initiative. </a:t>
            </a:r>
          </a:p>
          <a:p>
            <a:pPr marL="514350" indent="-514350" algn="just" eaLnBrk="1" hangingPunct="1">
              <a:spcBef>
                <a:spcPts val="600"/>
              </a:spcBef>
              <a:spcAft>
                <a:spcPts val="600"/>
              </a:spcAft>
              <a:buFont typeface="+mj-lt"/>
              <a:buAutoNum type="arabicPeriod"/>
            </a:pPr>
            <a:r>
              <a:rPr lang="fr-FR" altLang="fr-FR" sz="2600" b="1" dirty="0">
                <a:solidFill>
                  <a:srgbClr val="000000"/>
                </a:solidFill>
                <a:latin typeface="Gill Sans MT" panose="020B0502020104020203" pitchFamily="34" charset="0"/>
                <a:cs typeface="Times New Roman" panose="02020603050405020304" pitchFamily="18" charset="0"/>
              </a:rPr>
              <a:t>La bienfaisance </a:t>
            </a:r>
            <a:r>
              <a:rPr lang="fr-FR" altLang="fr-FR" sz="2600" dirty="0">
                <a:solidFill>
                  <a:srgbClr val="000000"/>
                </a:solidFill>
                <a:latin typeface="Gill Sans MT" panose="020B0502020104020203" pitchFamily="34" charset="0"/>
                <a:cs typeface="Times New Roman" panose="02020603050405020304" pitchFamily="18" charset="0"/>
              </a:rPr>
              <a:t>: tenir compte de la douleur du patient, de sa souffrance physique et mentale, du risque d’incapacité et de décès, et de la qualité de sa vie. </a:t>
            </a:r>
          </a:p>
          <a:p>
            <a:pPr marL="514350" indent="-514350" algn="just" eaLnBrk="1" hangingPunct="1">
              <a:spcBef>
                <a:spcPts val="600"/>
              </a:spcBef>
              <a:spcAft>
                <a:spcPts val="600"/>
              </a:spcAft>
              <a:buFont typeface="+mj-lt"/>
              <a:buAutoNum type="arabicPeriod"/>
            </a:pPr>
            <a:r>
              <a:rPr lang="fr-FR" altLang="fr-FR" sz="2600" b="1" dirty="0">
                <a:solidFill>
                  <a:srgbClr val="000000"/>
                </a:solidFill>
                <a:latin typeface="Gill Sans MT" panose="020B0502020104020203" pitchFamily="34" charset="0"/>
                <a:cs typeface="Times New Roman" panose="02020603050405020304" pitchFamily="18" charset="0"/>
              </a:rPr>
              <a:t>La non-malveillance </a:t>
            </a:r>
            <a:r>
              <a:rPr lang="fr-FR" altLang="fr-FR" sz="2600" dirty="0">
                <a:solidFill>
                  <a:srgbClr val="000000"/>
                </a:solidFill>
                <a:latin typeface="Gill Sans MT" panose="020B0502020104020203" pitchFamily="34" charset="0"/>
                <a:cs typeface="Times New Roman" panose="02020603050405020304" pitchFamily="18" charset="0"/>
              </a:rPr>
              <a:t>: Éviter de causer un préjudice car</a:t>
            </a:r>
          </a:p>
          <a:p>
            <a:pPr algn="just" eaLnBrk="1" hangingPunct="1">
              <a:spcBef>
                <a:spcPct val="0"/>
              </a:spcBef>
            </a:pPr>
            <a:r>
              <a:rPr lang="fr-FR" altLang="fr-FR" sz="2600" dirty="0">
                <a:solidFill>
                  <a:srgbClr val="000000"/>
                </a:solidFill>
                <a:latin typeface="Gill Sans MT" panose="020B0502020104020203" pitchFamily="34" charset="0"/>
                <a:cs typeface="Times New Roman" panose="02020603050405020304" pitchFamily="18" charset="0"/>
              </a:rPr>
              <a:t>« Tout fait quelconque de l'homme, qui cause à autrui un dommage, oblige celui par la faute duquel il est arrivé, à le réparer».  Article 124 code   civil Algérien. « Chacun est responsable du dommage causé non seulement par son fait, mais encore par sa négligence ou par son imprudence.».</a:t>
            </a:r>
          </a:p>
          <a:p>
            <a:pPr algn="just" eaLnBrk="1" hangingPunct="1">
              <a:spcBef>
                <a:spcPts val="600"/>
              </a:spcBef>
              <a:spcAft>
                <a:spcPts val="600"/>
              </a:spcAft>
            </a:pPr>
            <a:r>
              <a:rPr lang="fr-FR" altLang="fr-FR" sz="2600" dirty="0">
                <a:solidFill>
                  <a:srgbClr val="000000"/>
                </a:solidFill>
                <a:latin typeface="Gill Sans MT" panose="020B0502020104020203" pitchFamily="34" charset="0"/>
                <a:cs typeface="Times New Roman" panose="02020603050405020304" pitchFamily="18" charset="0"/>
              </a:rPr>
              <a:t>Les patients doivent avoir accès aux mêmes soins.</a:t>
            </a:r>
          </a:p>
          <a:p>
            <a:endParaRPr lang="fr-FR" sz="2800" dirty="0">
              <a:latin typeface="Gill Sans MT" panose="020B0502020104020203" pitchFamily="34" charset="0"/>
            </a:endParaRPr>
          </a:p>
        </p:txBody>
      </p:sp>
    </p:spTree>
    <p:extLst>
      <p:ext uri="{BB962C8B-B14F-4D97-AF65-F5344CB8AC3E}">
        <p14:creationId xmlns:p14="http://schemas.microsoft.com/office/powerpoint/2010/main" val="2420736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0D7723AB-3184-DFD5-2160-61C7D411C6D1}"/>
              </a:ext>
            </a:extLst>
          </p:cNvPr>
          <p:cNvSpPr txBox="1"/>
          <p:nvPr/>
        </p:nvSpPr>
        <p:spPr>
          <a:xfrm>
            <a:off x="251520" y="188640"/>
            <a:ext cx="8712968" cy="7386638"/>
          </a:xfrm>
          <a:prstGeom prst="rect">
            <a:avLst/>
          </a:prstGeom>
          <a:noFill/>
        </p:spPr>
        <p:txBody>
          <a:bodyPr wrap="square" rtlCol="0">
            <a:spAutoFit/>
          </a:bodyPr>
          <a:lstStyle/>
          <a:p>
            <a:pPr algn="just" eaLnBrk="1" hangingPunct="1">
              <a:spcBef>
                <a:spcPts val="600"/>
              </a:spcBef>
            </a:pPr>
            <a:r>
              <a:rPr lang="fr-FR" altLang="fr-FR" sz="2600" b="1" dirty="0">
                <a:latin typeface="Gill Sans MT" panose="020B0502020104020203" pitchFamily="34" charset="0"/>
                <a:cs typeface="Times New Roman" panose="02020603050405020304" pitchFamily="18" charset="0"/>
              </a:rPr>
              <a:t>4. La confidentialité </a:t>
            </a:r>
            <a:r>
              <a:rPr lang="fr-FR" altLang="fr-FR" sz="2600" dirty="0">
                <a:latin typeface="Gill Sans MT" panose="020B0502020104020203" pitchFamily="34" charset="0"/>
                <a:cs typeface="Times New Roman" panose="02020603050405020304" pitchFamily="18" charset="0"/>
              </a:rPr>
              <a:t>: Réserver une information médicale ou un traitement dont l’accès est limité aux seules personnes admises concernées.</a:t>
            </a:r>
            <a:r>
              <a:rPr lang="fr-FR" altLang="fr-FR" sz="2800" b="1" dirty="0">
                <a:latin typeface="Times New Roman" panose="02020603050405020304" pitchFamily="18" charset="0"/>
                <a:cs typeface="Times New Roman" panose="02020603050405020304" pitchFamily="18" charset="0"/>
              </a:rPr>
              <a:t> </a:t>
            </a:r>
          </a:p>
          <a:p>
            <a:pPr algn="just" eaLnBrk="1" hangingPunct="1">
              <a:spcBef>
                <a:spcPts val="600"/>
              </a:spcBef>
            </a:pPr>
            <a:r>
              <a:rPr lang="fr-FR" altLang="fr-FR" sz="2600" dirty="0">
                <a:latin typeface="Gill Sans MT" panose="020B0502020104020203" pitchFamily="34" charset="0"/>
                <a:cs typeface="Times New Roman" panose="02020603050405020304" pitchFamily="18" charset="0"/>
              </a:rPr>
              <a:t>Tenir le secret médical sur la maladie d’un patient sauf dans les cas où la loi prévoit des dérogations</a:t>
            </a:r>
          </a:p>
          <a:p>
            <a:pPr algn="just">
              <a:spcBef>
                <a:spcPts val="1200"/>
              </a:spcBef>
            </a:pPr>
            <a:r>
              <a:rPr lang="fr-FR" altLang="fr-FR" sz="2600" b="1" dirty="0">
                <a:latin typeface="Gill Sans MT" panose="020B0502020104020203" pitchFamily="34" charset="0"/>
                <a:cs typeface="Times New Roman" panose="02020603050405020304" pitchFamily="18" charset="0"/>
              </a:rPr>
              <a:t>5. L’information </a:t>
            </a:r>
            <a:r>
              <a:rPr lang="fr-FR" altLang="fr-FR" sz="2600" dirty="0">
                <a:latin typeface="Gill Sans MT" panose="020B0502020104020203" pitchFamily="34" charset="0"/>
                <a:cs typeface="Times New Roman" panose="02020603050405020304" pitchFamily="18" charset="0"/>
              </a:rPr>
              <a:t>: Apporter des explications claires et précises aux patients sur les soins, le traitement ainsi les risques encourus s’il en existe. C’est sur la base de la dignité humaine qu’a été imposé au médecin l’obligation d’information.</a:t>
            </a:r>
            <a:r>
              <a:rPr lang="fr-FR" altLang="fr-FR" sz="2800" b="1" u="sng" dirty="0">
                <a:latin typeface="Times New Roman" panose="02020603050405020304" pitchFamily="18" charset="0"/>
                <a:cs typeface="Times New Roman" panose="02020603050405020304" pitchFamily="18" charset="0"/>
              </a:rPr>
              <a:t> </a:t>
            </a:r>
            <a:endParaRPr lang="fr-FR" altLang="fr-FR" sz="2600" dirty="0">
              <a:latin typeface="Gill Sans MT" panose="020B0502020104020203" pitchFamily="34" charset="0"/>
              <a:cs typeface="Times New Roman" panose="02020603050405020304" pitchFamily="18" charset="0"/>
            </a:endParaRPr>
          </a:p>
          <a:p>
            <a:pPr algn="just" eaLnBrk="1" hangingPunct="1">
              <a:spcBef>
                <a:spcPts val="600"/>
              </a:spcBef>
            </a:pPr>
            <a:r>
              <a:rPr lang="fr-FR" altLang="fr-FR" sz="2600" b="1" dirty="0">
                <a:latin typeface="Gill Sans MT" panose="020B0502020104020203" pitchFamily="34" charset="0"/>
                <a:cs typeface="Times New Roman" panose="02020603050405020304" pitchFamily="18" charset="0"/>
              </a:rPr>
              <a:t>6. Le consentement </a:t>
            </a:r>
            <a:r>
              <a:rPr lang="fr-FR" altLang="fr-FR" sz="2600" dirty="0">
                <a:latin typeface="Gill Sans MT" panose="020B0502020104020203" pitchFamily="34" charset="0"/>
                <a:cs typeface="Times New Roman" panose="02020603050405020304" pitchFamily="18" charset="0"/>
              </a:rPr>
              <a:t>: Il doit être libre, c’est-à-dire en l'absence de contrainte et être éclairé, c’est-à-dire précédé par une information à l’intéressé.</a:t>
            </a:r>
          </a:p>
          <a:p>
            <a:pPr algn="just">
              <a:spcBef>
                <a:spcPts val="600"/>
              </a:spcBef>
            </a:pPr>
            <a:r>
              <a:rPr lang="fr-FR" altLang="fr-FR" sz="2600" dirty="0">
                <a:latin typeface="Gill Sans MT" panose="020B0502020104020203" pitchFamily="34" charset="0"/>
                <a:cs typeface="Times New Roman" panose="02020603050405020304" pitchFamily="18" charset="0"/>
              </a:rPr>
              <a:t>Le patient doit consentir  à un soin ou traitement, en cas d’incapacité le consentement libre et éclairé de ses représentants légaux sera recueilli; </a:t>
            </a:r>
          </a:p>
          <a:p>
            <a:pPr algn="just" eaLnBrk="1" hangingPunct="1">
              <a:spcBef>
                <a:spcPts val="600"/>
              </a:spcBef>
            </a:pPr>
            <a:endParaRPr lang="fr-FR" altLang="fr-FR" sz="2600" dirty="0">
              <a:latin typeface="Gill Sans MT" panose="020B0502020104020203"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156196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1FA43607-17FD-1D2A-CD89-521C995CB167}"/>
              </a:ext>
            </a:extLst>
          </p:cNvPr>
          <p:cNvSpPr txBox="1"/>
          <p:nvPr/>
        </p:nvSpPr>
        <p:spPr>
          <a:xfrm>
            <a:off x="251520" y="476672"/>
            <a:ext cx="8424936" cy="6155531"/>
          </a:xfrm>
          <a:prstGeom prst="rect">
            <a:avLst/>
          </a:prstGeom>
          <a:noFill/>
        </p:spPr>
        <p:txBody>
          <a:bodyPr wrap="square" rtlCol="0">
            <a:spAutoFit/>
          </a:bodyPr>
          <a:lstStyle/>
          <a:p>
            <a:pPr algn="just">
              <a:spcBef>
                <a:spcPts val="600"/>
              </a:spcBef>
            </a:pPr>
            <a:r>
              <a:rPr lang="fr-FR" sz="2600" b="1" i="0" dirty="0">
                <a:solidFill>
                  <a:srgbClr val="444444"/>
                </a:solidFill>
                <a:effectLst/>
                <a:latin typeface="Gill Sans MT" panose="020B0502020104020203" pitchFamily="34" charset="0"/>
              </a:rPr>
              <a:t>Bioéthique </a:t>
            </a:r>
          </a:p>
          <a:p>
            <a:pPr algn="just">
              <a:spcBef>
                <a:spcPts val="600"/>
              </a:spcBef>
            </a:pPr>
            <a:r>
              <a:rPr lang="fr-FR" sz="2600" b="0" i="0" dirty="0">
                <a:solidFill>
                  <a:srgbClr val="444444"/>
                </a:solidFill>
                <a:effectLst/>
                <a:latin typeface="Gill Sans MT" panose="020B0502020104020203" pitchFamily="34" charset="0"/>
              </a:rPr>
              <a:t>Définition vient de « bio », qui veut dire « vivant », et d’« éthique », qui signifie « ce qui est bon et utile pour l’homme ».</a:t>
            </a:r>
          </a:p>
          <a:p>
            <a:pPr algn="just">
              <a:spcBef>
                <a:spcPts val="600"/>
              </a:spcBef>
            </a:pPr>
            <a:r>
              <a:rPr lang="fr-FR" sz="2600" b="0" i="0" dirty="0">
                <a:solidFill>
                  <a:srgbClr val="444444"/>
                </a:solidFill>
                <a:effectLst/>
                <a:latin typeface="Gill Sans MT" panose="020B0502020104020203" pitchFamily="34" charset="0"/>
              </a:rPr>
              <a:t>La bioéthique s’intéresse aux activités médicales et de recherche qui utilisent des éléments du corps humain. Par exemple : </a:t>
            </a:r>
          </a:p>
          <a:p>
            <a:pPr marL="514350" indent="-514350" algn="just">
              <a:spcBef>
                <a:spcPts val="600"/>
              </a:spcBef>
              <a:buFont typeface="+mj-lt"/>
              <a:buAutoNum type="arabicPeriod"/>
            </a:pPr>
            <a:r>
              <a:rPr lang="fr-FR" sz="2600" b="0" i="0" dirty="0">
                <a:solidFill>
                  <a:srgbClr val="444444"/>
                </a:solidFill>
                <a:effectLst/>
                <a:latin typeface="Gill Sans MT" panose="020B0502020104020203" pitchFamily="34" charset="0"/>
              </a:rPr>
              <a:t>la greffe d’organes, de tissus (cornées, peau…), de moelle osseuse ;</a:t>
            </a:r>
          </a:p>
          <a:p>
            <a:pPr marL="514350" indent="-514350" algn="just">
              <a:spcBef>
                <a:spcPts val="600"/>
              </a:spcBef>
              <a:buFont typeface="+mj-lt"/>
              <a:buAutoNum type="arabicPeriod"/>
            </a:pPr>
            <a:r>
              <a:rPr lang="fr-FR" sz="2600" b="0" i="0" dirty="0">
                <a:solidFill>
                  <a:srgbClr val="444444"/>
                </a:solidFill>
                <a:effectLst/>
                <a:latin typeface="Gill Sans MT" panose="020B0502020104020203" pitchFamily="34" charset="0"/>
              </a:rPr>
              <a:t>l’assistance médicale à la procréation, qui fait appel aux dons d’ovules et de sperme ;</a:t>
            </a:r>
          </a:p>
          <a:p>
            <a:pPr marL="514350" indent="-514350" algn="just">
              <a:spcBef>
                <a:spcPts val="600"/>
              </a:spcBef>
              <a:buFont typeface="+mj-lt"/>
              <a:buAutoNum type="arabicPeriod"/>
            </a:pPr>
            <a:r>
              <a:rPr lang="fr-FR" sz="2600" b="0" i="0" dirty="0">
                <a:solidFill>
                  <a:srgbClr val="444444"/>
                </a:solidFill>
                <a:effectLst/>
                <a:latin typeface="Gill Sans MT" panose="020B0502020104020203" pitchFamily="34" charset="0"/>
              </a:rPr>
              <a:t>les recherches ayant comme objet l’embryon et les cellules embryonnaires ;</a:t>
            </a:r>
          </a:p>
          <a:p>
            <a:pPr marL="514350" indent="-514350" algn="just">
              <a:spcBef>
                <a:spcPts val="600"/>
              </a:spcBef>
              <a:buFont typeface="+mj-lt"/>
              <a:buAutoNum type="arabicPeriod"/>
            </a:pPr>
            <a:r>
              <a:rPr lang="fr-FR" sz="2600" b="0" i="0" dirty="0">
                <a:solidFill>
                  <a:srgbClr val="444444"/>
                </a:solidFill>
                <a:effectLst/>
                <a:latin typeface="Gill Sans MT" panose="020B0502020104020203" pitchFamily="34" charset="0"/>
              </a:rPr>
              <a:t>le dépistage de maladies faisant appel aux gènes.</a:t>
            </a:r>
            <a:endParaRPr lang="fr-FR" sz="2600" dirty="0">
              <a:latin typeface="Gill Sans MT" panose="020B0502020104020203" pitchFamily="34" charset="0"/>
            </a:endParaRPr>
          </a:p>
        </p:txBody>
      </p:sp>
    </p:spTree>
    <p:extLst>
      <p:ext uri="{BB962C8B-B14F-4D97-AF65-F5344CB8AC3E}">
        <p14:creationId xmlns:p14="http://schemas.microsoft.com/office/powerpoint/2010/main" val="1972109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71A159E6-18B5-70E5-4532-74C8082ADF1B}"/>
              </a:ext>
            </a:extLst>
          </p:cNvPr>
          <p:cNvSpPr txBox="1"/>
          <p:nvPr/>
        </p:nvSpPr>
        <p:spPr>
          <a:xfrm>
            <a:off x="251520" y="260648"/>
            <a:ext cx="8424936" cy="4093428"/>
          </a:xfrm>
          <a:prstGeom prst="rect">
            <a:avLst/>
          </a:prstGeom>
          <a:noFill/>
        </p:spPr>
        <p:txBody>
          <a:bodyPr wrap="square" rtlCol="0">
            <a:spAutoFit/>
          </a:bodyPr>
          <a:lstStyle/>
          <a:p>
            <a:pPr algn="just"/>
            <a:r>
              <a:rPr lang="fr-FR" sz="2600" b="0" i="0" dirty="0">
                <a:solidFill>
                  <a:srgbClr val="444444"/>
                </a:solidFill>
                <a:effectLst/>
                <a:latin typeface="Gill Sans MT" panose="020B0502020104020203" pitchFamily="34" charset="0"/>
              </a:rPr>
              <a:t>Elle cherche à :répondre le mieux possible aux questions soulevées par le progrès scientifique et technique, au regard des valeurs de notre société ;garantir le respect de la dignité humaine et la protection des plus vulnérables contre toute forme d’exploitation.</a:t>
            </a:r>
          </a:p>
          <a:p>
            <a:pPr algn="just"/>
            <a:r>
              <a:rPr lang="fr-FR" sz="2600" b="0" i="0" dirty="0">
                <a:solidFill>
                  <a:srgbClr val="444444"/>
                </a:solidFill>
                <a:effectLst/>
                <a:latin typeface="Gill Sans MT" panose="020B0502020104020203" pitchFamily="34" charset="0"/>
              </a:rPr>
              <a:t>Toutes les activités de la bioéthique sont encadrées par une loi : la loi de bioéthique.</a:t>
            </a:r>
          </a:p>
          <a:p>
            <a:pPr algn="just"/>
            <a:r>
              <a:rPr lang="fr-FR" sz="2600" b="0" i="0" dirty="0">
                <a:solidFill>
                  <a:srgbClr val="444444"/>
                </a:solidFill>
                <a:effectLst/>
                <a:latin typeface="Gill Sans MT" panose="020B0502020104020203" pitchFamily="34" charset="0"/>
              </a:rPr>
              <a:t>Afin de tenir compte des avancées de la science et de leurs enjeux pour la société, cette loi est régulièrement révisée. </a:t>
            </a:r>
            <a:r>
              <a:rPr lang="fr-FR" sz="2600" dirty="0">
                <a:latin typeface="Gill Sans MT" panose="020B0502020104020203" pitchFamily="34" charset="0"/>
              </a:rPr>
              <a:t/>
            </a:r>
            <a:br>
              <a:rPr lang="fr-FR" sz="2600" dirty="0">
                <a:latin typeface="Gill Sans MT" panose="020B0502020104020203" pitchFamily="34" charset="0"/>
              </a:rPr>
            </a:br>
            <a:endParaRPr lang="fr-FR" sz="2600" dirty="0">
              <a:latin typeface="Gill Sans MT" panose="020B0502020104020203" pitchFamily="34" charset="0"/>
            </a:endParaRPr>
          </a:p>
        </p:txBody>
      </p:sp>
    </p:spTree>
    <p:extLst>
      <p:ext uri="{BB962C8B-B14F-4D97-AF65-F5344CB8AC3E}">
        <p14:creationId xmlns:p14="http://schemas.microsoft.com/office/powerpoint/2010/main" val="94154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785794"/>
            <a:ext cx="8501122" cy="5170646"/>
          </a:xfrm>
          <a:prstGeom prst="rect">
            <a:avLst/>
          </a:prstGeom>
          <a:noFill/>
        </p:spPr>
        <p:txBody>
          <a:bodyPr wrap="square" rtlCol="0">
            <a:spAutoFit/>
          </a:bodyPr>
          <a:lstStyle/>
          <a:p>
            <a:pPr algn="just">
              <a:spcBef>
                <a:spcPts val="1200"/>
              </a:spcBef>
            </a:pPr>
            <a:r>
              <a:rPr lang="fr-FR" sz="2800" dirty="0">
                <a:solidFill>
                  <a:srgbClr val="FF0000"/>
                </a:solidFill>
                <a:latin typeface="Palatino Linotype" pitchFamily="18" charset="0"/>
                <a:cs typeface="Arial" pitchFamily="34" charset="0"/>
              </a:rPr>
              <a:t>La déontologie médicale indique </a:t>
            </a:r>
            <a:endParaRPr lang="fr-FR" sz="2800" dirty="0">
              <a:latin typeface="Palatino Linotype" pitchFamily="18" charset="0"/>
              <a:cs typeface="Arial" pitchFamily="34" charset="0"/>
            </a:endParaRPr>
          </a:p>
          <a:p>
            <a:pPr marL="514350" indent="-514350" algn="just">
              <a:spcBef>
                <a:spcPts val="1800"/>
              </a:spcBef>
              <a:buFont typeface="+mj-lt"/>
              <a:buAutoNum type="arabicPeriod"/>
            </a:pPr>
            <a:r>
              <a:rPr lang="fr-FR" sz="2800" dirty="0">
                <a:latin typeface="Palatino Linotype" pitchFamily="18" charset="0"/>
                <a:cs typeface="Arial" pitchFamily="34" charset="0"/>
              </a:rPr>
              <a:t>Les conduites à tenir</a:t>
            </a:r>
          </a:p>
          <a:p>
            <a:pPr marL="514350" indent="-514350" algn="just">
              <a:spcBef>
                <a:spcPts val="1200"/>
              </a:spcBef>
              <a:buFont typeface="+mj-lt"/>
              <a:buAutoNum type="arabicPeriod"/>
            </a:pPr>
            <a:r>
              <a:rPr lang="fr-FR" sz="2800" dirty="0">
                <a:latin typeface="Palatino Linotype" pitchFamily="18" charset="0"/>
                <a:cs typeface="Arial" pitchFamily="34" charset="0"/>
              </a:rPr>
              <a:t>Envisage des situations concrètes et réelles</a:t>
            </a:r>
          </a:p>
          <a:p>
            <a:pPr marL="514350" indent="-514350" algn="just">
              <a:spcBef>
                <a:spcPts val="1200"/>
              </a:spcBef>
              <a:buFont typeface="+mj-lt"/>
              <a:buAutoNum type="arabicPeriod"/>
            </a:pPr>
            <a:r>
              <a:rPr lang="fr-FR" sz="2800" dirty="0">
                <a:latin typeface="Palatino Linotype" pitchFamily="18" charset="0"/>
                <a:cs typeface="Arial" pitchFamily="34" charset="0"/>
              </a:rPr>
              <a:t>Ce sont des règles, des principes de la morale, des principes juridiques, des modalités d’application de ces principes et des recommandations.</a:t>
            </a:r>
          </a:p>
          <a:p>
            <a:pPr algn="just">
              <a:spcBef>
                <a:spcPts val="3000"/>
              </a:spcBef>
            </a:pPr>
            <a:r>
              <a:rPr lang="fr-FR" sz="2800" dirty="0">
                <a:latin typeface="Palatino Linotype" pitchFamily="18" charset="0"/>
                <a:cs typeface="Arial" pitchFamily="34" charset="0"/>
              </a:rPr>
              <a:t>Le recueil des devoirs du médecin existe dans tous les pays</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357166"/>
            <a:ext cx="8568952" cy="5924699"/>
          </a:xfrm>
          <a:prstGeom prst="rect">
            <a:avLst/>
          </a:prstGeom>
          <a:noFill/>
        </p:spPr>
        <p:txBody>
          <a:bodyPr wrap="square" rtlCol="0">
            <a:spAutoFit/>
          </a:bodyPr>
          <a:lstStyle/>
          <a:p>
            <a:pPr algn="just">
              <a:spcBef>
                <a:spcPts val="600"/>
              </a:spcBef>
            </a:pPr>
            <a:r>
              <a:rPr lang="fr-FR" sz="2800" b="1" dirty="0">
                <a:solidFill>
                  <a:srgbClr val="FF0000"/>
                </a:solidFill>
                <a:latin typeface="Palatino Linotype" pitchFamily="18" charset="0"/>
                <a:cs typeface="Arial" pitchFamily="34" charset="0"/>
              </a:rPr>
              <a:t>Le code de la déontologie médicale Algérien</a:t>
            </a:r>
          </a:p>
          <a:p>
            <a:pPr algn="just">
              <a:spcBef>
                <a:spcPts val="600"/>
              </a:spcBef>
            </a:pPr>
            <a:r>
              <a:rPr lang="fr-FR" sz="2800" dirty="0">
                <a:latin typeface="Palatino Linotype" pitchFamily="18" charset="0"/>
                <a:cs typeface="Arial" pitchFamily="34" charset="0"/>
              </a:rPr>
              <a:t>Le code de déontologie médicale algérien fut établi par </a:t>
            </a:r>
            <a:r>
              <a:rPr lang="fr-FR" sz="2800" dirty="0">
                <a:solidFill>
                  <a:schemeClr val="accent6">
                    <a:lumMod val="75000"/>
                  </a:schemeClr>
                </a:solidFill>
                <a:latin typeface="Palatino Linotype" pitchFamily="18" charset="0"/>
                <a:cs typeface="Arial" pitchFamily="34" charset="0"/>
              </a:rPr>
              <a:t>décret exécutif N° 92-276 du 06 juillet 1992</a:t>
            </a:r>
            <a:r>
              <a:rPr lang="fr-FR" sz="2800" dirty="0">
                <a:latin typeface="Palatino Linotype" pitchFamily="18" charset="0"/>
                <a:cs typeface="Arial" pitchFamily="34" charset="0"/>
              </a:rPr>
              <a:t>.</a:t>
            </a:r>
          </a:p>
          <a:p>
            <a:pPr algn="just">
              <a:spcBef>
                <a:spcPts val="600"/>
              </a:spcBef>
            </a:pPr>
            <a:r>
              <a:rPr lang="fr-FR" sz="2800" dirty="0">
                <a:latin typeface="Palatino Linotype" pitchFamily="18" charset="0"/>
                <a:cs typeface="Arial" pitchFamily="34" charset="0"/>
              </a:rPr>
              <a:t>Juridiquement le code de déontologie médicale est un décret c’est à dire un texte réglementaire qui s’impose à tous les praticiens de la profession médicale.</a:t>
            </a:r>
          </a:p>
          <a:p>
            <a:pPr algn="just">
              <a:spcBef>
                <a:spcPts val="1800"/>
              </a:spcBef>
            </a:pPr>
            <a:r>
              <a:rPr lang="fr-FR" sz="2800" dirty="0">
                <a:latin typeface="Palatino Linotype" pitchFamily="18" charset="0"/>
                <a:cs typeface="Arial" pitchFamily="34" charset="0"/>
              </a:rPr>
              <a:t>Ces dispositions s’appliquent également aux étudiants de médecine, de chirurgie dentaire et de pharmacie qui sont autorisés à exercer la profession dans les conditions prévues par la législation et la réglementation.</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1000108"/>
            <a:ext cx="8501122" cy="4493538"/>
          </a:xfrm>
          <a:prstGeom prst="rect">
            <a:avLst/>
          </a:prstGeom>
          <a:noFill/>
        </p:spPr>
        <p:txBody>
          <a:bodyPr wrap="square" rtlCol="0">
            <a:spAutoFit/>
          </a:bodyPr>
          <a:lstStyle/>
          <a:p>
            <a:pPr algn="just">
              <a:spcBef>
                <a:spcPts val="600"/>
              </a:spcBef>
            </a:pPr>
            <a:r>
              <a:rPr lang="fr-FR" sz="2800" b="1" dirty="0">
                <a:solidFill>
                  <a:srgbClr val="FF0000"/>
                </a:solidFill>
                <a:latin typeface="Palatino Linotype" pitchFamily="18" charset="0"/>
                <a:cs typeface="Arial" pitchFamily="34" charset="0"/>
              </a:rPr>
              <a:t>Valeur de la déontologie médicale</a:t>
            </a:r>
            <a:endParaRPr lang="fr-FR" sz="2800" dirty="0">
              <a:solidFill>
                <a:srgbClr val="FF0000"/>
              </a:solidFill>
              <a:latin typeface="Palatino Linotype" pitchFamily="18" charset="0"/>
              <a:cs typeface="Arial" pitchFamily="34" charset="0"/>
            </a:endParaRPr>
          </a:p>
          <a:p>
            <a:pPr algn="just">
              <a:spcBef>
                <a:spcPts val="3000"/>
              </a:spcBef>
            </a:pPr>
            <a:r>
              <a:rPr lang="fr-FR" sz="2800" dirty="0">
                <a:latin typeface="Palatino Linotype" pitchFamily="18" charset="0"/>
                <a:cs typeface="Arial" pitchFamily="34" charset="0"/>
              </a:rPr>
              <a:t>La déontologie médicale :</a:t>
            </a:r>
          </a:p>
          <a:p>
            <a:pPr lvl="0" algn="just">
              <a:spcBef>
                <a:spcPts val="3000"/>
              </a:spcBef>
              <a:buFont typeface="Wingdings" pitchFamily="2" charset="2"/>
              <a:buChar char="Ø"/>
            </a:pPr>
            <a:r>
              <a:rPr lang="fr-FR" sz="2800" dirty="0">
                <a:latin typeface="Palatino Linotype" pitchFamily="18" charset="0"/>
                <a:cs typeface="Arial" pitchFamily="34" charset="0"/>
              </a:rPr>
              <a:t> 	Indique les conduites à tenir.</a:t>
            </a:r>
          </a:p>
          <a:p>
            <a:pPr lvl="0" algn="just">
              <a:spcBef>
                <a:spcPts val="3000"/>
              </a:spcBef>
              <a:buFont typeface="Wingdings" pitchFamily="2" charset="2"/>
              <a:buChar char="Ø"/>
            </a:pPr>
            <a:r>
              <a:rPr lang="fr-FR" sz="2800" dirty="0">
                <a:latin typeface="Palatino Linotype" pitchFamily="18" charset="0"/>
                <a:cs typeface="Arial" pitchFamily="34" charset="0"/>
              </a:rPr>
              <a:t> 	Engage des situations concrètes et réelles.</a:t>
            </a:r>
          </a:p>
          <a:p>
            <a:pPr marL="900113" lvl="2" indent="-900113" algn="just">
              <a:spcBef>
                <a:spcPts val="3000"/>
              </a:spcBef>
              <a:buFont typeface="Wingdings" pitchFamily="2" charset="2"/>
              <a:buChar char="Ø"/>
            </a:pPr>
            <a:r>
              <a:rPr lang="fr-FR" sz="2800" dirty="0">
                <a:latin typeface="Palatino Linotype" pitchFamily="18" charset="0"/>
                <a:cs typeface="Arial" pitchFamily="34" charset="0"/>
              </a:rPr>
              <a:t>Indique les règles, les principes de morale et juridiques.</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714356"/>
            <a:ext cx="7715304" cy="4970591"/>
          </a:xfrm>
          <a:prstGeom prst="rect">
            <a:avLst/>
          </a:prstGeom>
          <a:noFill/>
        </p:spPr>
        <p:txBody>
          <a:bodyPr wrap="square" rtlCol="0">
            <a:spAutoFit/>
          </a:bodyPr>
          <a:lstStyle/>
          <a:p>
            <a:pPr algn="just">
              <a:spcBef>
                <a:spcPts val="600"/>
              </a:spcBef>
            </a:pPr>
            <a:r>
              <a:rPr lang="fr-FR" sz="2800" dirty="0">
                <a:latin typeface="Palatino Linotype" pitchFamily="18" charset="0"/>
                <a:cs typeface="Arial" pitchFamily="34" charset="0"/>
              </a:rPr>
              <a:t>Le code de déontologie le médicale précise :</a:t>
            </a:r>
          </a:p>
          <a:p>
            <a:pPr marL="514350" lvl="1" indent="-514350" algn="just">
              <a:spcBef>
                <a:spcPts val="3000"/>
              </a:spcBef>
              <a:buFont typeface="+mj-lt"/>
              <a:buAutoNum type="arabicPeriod"/>
            </a:pPr>
            <a:r>
              <a:rPr lang="fr-FR" sz="2800" dirty="0">
                <a:latin typeface="Palatino Linotype" pitchFamily="18" charset="0"/>
                <a:cs typeface="Arial" pitchFamily="34" charset="0"/>
              </a:rPr>
              <a:t>Les devoirs du médecin envers ses              confrères.</a:t>
            </a:r>
          </a:p>
          <a:p>
            <a:pPr marL="514350" lvl="1" indent="-514350" algn="just">
              <a:spcBef>
                <a:spcPts val="3000"/>
              </a:spcBef>
              <a:buFont typeface="+mj-lt"/>
              <a:buAutoNum type="arabicPeriod"/>
            </a:pPr>
            <a:r>
              <a:rPr lang="fr-FR" sz="2800" dirty="0">
                <a:latin typeface="Palatino Linotype" pitchFamily="18" charset="0"/>
                <a:cs typeface="Arial" pitchFamily="34" charset="0"/>
              </a:rPr>
              <a:t> Les relations et devoirs du médecin               envers les membres des autres                professions de santé.</a:t>
            </a:r>
          </a:p>
          <a:p>
            <a:pPr marL="514350" lvl="1" indent="-514350" algn="just">
              <a:spcBef>
                <a:spcPts val="3000"/>
              </a:spcBef>
              <a:buFont typeface="+mj-lt"/>
              <a:buAutoNum type="arabicPeriod"/>
            </a:pPr>
            <a:r>
              <a:rPr lang="fr-FR" sz="2800" dirty="0">
                <a:latin typeface="Palatino Linotype" pitchFamily="18" charset="0"/>
                <a:cs typeface="Arial" pitchFamily="34" charset="0"/>
              </a:rPr>
              <a:t>Les devoirs du médecin envers les              malades et la société.</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332657"/>
            <a:ext cx="8424936" cy="6863417"/>
          </a:xfrm>
          <a:prstGeom prst="rect">
            <a:avLst/>
          </a:prstGeom>
          <a:noFill/>
        </p:spPr>
        <p:txBody>
          <a:bodyPr wrap="square" rtlCol="0">
            <a:spAutoFit/>
          </a:bodyPr>
          <a:lstStyle/>
          <a:p>
            <a:pPr algn="just">
              <a:spcBef>
                <a:spcPts val="600"/>
              </a:spcBef>
            </a:pPr>
            <a:r>
              <a:rPr lang="fr-FR" sz="2800" dirty="0">
                <a:latin typeface="Palatino Linotype" pitchFamily="18" charset="0"/>
                <a:cs typeface="Arial" pitchFamily="34" charset="0"/>
              </a:rPr>
              <a:t>Le code de la déontologie est Composé de : </a:t>
            </a:r>
            <a:r>
              <a:rPr lang="fr-FR" sz="2800" dirty="0">
                <a:solidFill>
                  <a:srgbClr val="FF0000"/>
                </a:solidFill>
                <a:latin typeface="Palatino Linotype" pitchFamily="18" charset="0"/>
                <a:cs typeface="Arial" pitchFamily="34" charset="0"/>
              </a:rPr>
              <a:t>titres</a:t>
            </a:r>
            <a:r>
              <a:rPr lang="fr-FR" sz="2800" dirty="0">
                <a:latin typeface="Palatino Linotype" pitchFamily="18" charset="0"/>
                <a:cs typeface="Arial" pitchFamily="34" charset="0"/>
              </a:rPr>
              <a:t>, </a:t>
            </a:r>
            <a:r>
              <a:rPr lang="fr-FR" sz="2800" dirty="0">
                <a:solidFill>
                  <a:srgbClr val="FF0000"/>
                </a:solidFill>
                <a:latin typeface="Palatino Linotype" pitchFamily="18" charset="0"/>
                <a:cs typeface="Arial" pitchFamily="34" charset="0"/>
              </a:rPr>
              <a:t>chapitres</a:t>
            </a:r>
            <a:r>
              <a:rPr lang="fr-FR" sz="2800" dirty="0">
                <a:latin typeface="Palatino Linotype" pitchFamily="18" charset="0"/>
                <a:cs typeface="Arial" pitchFamily="34" charset="0"/>
              </a:rPr>
              <a:t>, </a:t>
            </a:r>
            <a:r>
              <a:rPr lang="fr-FR" sz="2800" dirty="0">
                <a:solidFill>
                  <a:srgbClr val="FF0000"/>
                </a:solidFill>
                <a:latin typeface="Palatino Linotype" pitchFamily="18" charset="0"/>
                <a:cs typeface="Arial" pitchFamily="34" charset="0"/>
              </a:rPr>
              <a:t>paragraphes</a:t>
            </a:r>
            <a:r>
              <a:rPr lang="fr-FR" sz="2800" dirty="0">
                <a:latin typeface="Palatino Linotype" pitchFamily="18" charset="0"/>
                <a:cs typeface="Arial" pitchFamily="34" charset="0"/>
              </a:rPr>
              <a:t> et </a:t>
            </a:r>
            <a:r>
              <a:rPr lang="fr-FR" sz="2800" dirty="0">
                <a:solidFill>
                  <a:srgbClr val="FF0000"/>
                </a:solidFill>
                <a:latin typeface="Palatino Linotype" pitchFamily="18" charset="0"/>
                <a:cs typeface="Arial" pitchFamily="34" charset="0"/>
              </a:rPr>
              <a:t>articles</a:t>
            </a:r>
            <a:r>
              <a:rPr lang="fr-FR" sz="2800" dirty="0">
                <a:latin typeface="Palatino Linotype" pitchFamily="18" charset="0"/>
                <a:cs typeface="Arial" pitchFamily="34" charset="0"/>
              </a:rPr>
              <a:t>. </a:t>
            </a:r>
          </a:p>
          <a:p>
            <a:pPr marL="514350" lvl="1" indent="-514350" algn="just">
              <a:spcBef>
                <a:spcPts val="1800"/>
              </a:spcBef>
              <a:buFont typeface="+mj-lt"/>
              <a:buAutoNum type="arabicPeriod"/>
            </a:pPr>
            <a:r>
              <a:rPr lang="fr-FR" sz="2800" dirty="0">
                <a:latin typeface="Palatino Linotype" pitchFamily="18" charset="0"/>
                <a:cs typeface="Arial" pitchFamily="34" charset="0"/>
              </a:rPr>
              <a:t>Les devoirs généraux de la déontologie médicale ;</a:t>
            </a:r>
          </a:p>
          <a:p>
            <a:pPr marL="514350" lvl="1" indent="-514350" algn="just">
              <a:spcBef>
                <a:spcPts val="600"/>
              </a:spcBef>
              <a:buFont typeface="+mj-lt"/>
              <a:buAutoNum type="arabicPeriod"/>
            </a:pPr>
            <a:r>
              <a:rPr lang="fr-FR" sz="2800" dirty="0">
                <a:latin typeface="Palatino Linotype" pitchFamily="18" charset="0"/>
                <a:cs typeface="Arial" pitchFamily="34" charset="0"/>
              </a:rPr>
              <a:t>Le secret professionnel ;</a:t>
            </a:r>
          </a:p>
          <a:p>
            <a:pPr marL="514350" lvl="1" indent="-514350" algn="just">
              <a:spcBef>
                <a:spcPts val="600"/>
              </a:spcBef>
              <a:buFont typeface="+mj-lt"/>
              <a:buAutoNum type="arabicPeriod"/>
            </a:pPr>
            <a:r>
              <a:rPr lang="fr-FR" sz="2800" dirty="0">
                <a:latin typeface="Palatino Linotype" pitchFamily="18" charset="0"/>
                <a:cs typeface="Arial" pitchFamily="34" charset="0"/>
              </a:rPr>
              <a:t>Les devoirs envers les malades ;</a:t>
            </a:r>
          </a:p>
          <a:p>
            <a:pPr marL="514350" lvl="1" indent="-514350" algn="just">
              <a:spcBef>
                <a:spcPts val="600"/>
              </a:spcBef>
              <a:buFont typeface="+mj-lt"/>
              <a:buAutoNum type="arabicPeriod"/>
            </a:pPr>
            <a:r>
              <a:rPr lang="fr-FR" sz="2800" dirty="0">
                <a:latin typeface="Palatino Linotype" pitchFamily="18" charset="0"/>
                <a:cs typeface="Arial" pitchFamily="34" charset="0"/>
              </a:rPr>
              <a:t>Les devoirs de la confraternité ;</a:t>
            </a:r>
          </a:p>
          <a:p>
            <a:pPr marL="514350" lvl="1" indent="-514350" algn="just">
              <a:spcBef>
                <a:spcPts val="600"/>
              </a:spcBef>
              <a:buFont typeface="+mj-lt"/>
              <a:buAutoNum type="arabicPeriod"/>
            </a:pPr>
            <a:r>
              <a:rPr lang="fr-FR" sz="2800" dirty="0">
                <a:latin typeface="Palatino Linotype" pitchFamily="18" charset="0"/>
                <a:cs typeface="Arial" pitchFamily="34" charset="0"/>
              </a:rPr>
              <a:t>Les rapports des médecins entre eux et avec les membres des autres professions de santé ;</a:t>
            </a:r>
          </a:p>
          <a:p>
            <a:pPr marL="514350" lvl="1" indent="-514350" algn="just">
              <a:spcBef>
                <a:spcPts val="600"/>
              </a:spcBef>
              <a:buFont typeface="+mj-lt"/>
              <a:buAutoNum type="arabicPeriod"/>
            </a:pPr>
            <a:r>
              <a:rPr lang="fr-FR" sz="2800" dirty="0">
                <a:latin typeface="Palatino Linotype" pitchFamily="18" charset="0"/>
                <a:cs typeface="Arial" pitchFamily="34" charset="0"/>
              </a:rPr>
              <a:t>Les règles particulières à certains modes d’exercice.</a:t>
            </a:r>
          </a:p>
          <a:p>
            <a:pPr marL="514350" lvl="1" indent="-514350" algn="just">
              <a:spcBef>
                <a:spcPts val="600"/>
              </a:spcBef>
              <a:buFont typeface="+mj-lt"/>
              <a:buAutoNum type="arabicPeriod"/>
            </a:pPr>
            <a:r>
              <a:rPr lang="fr-FR" sz="2800" dirty="0">
                <a:latin typeface="Palatino Linotype" pitchFamily="18" charset="0"/>
                <a:cs typeface="Arial" pitchFamily="34" charset="0"/>
              </a:rPr>
              <a:t>Les dispositions divers.</a:t>
            </a:r>
          </a:p>
          <a:p>
            <a:pPr algn="just">
              <a:lnSpc>
                <a:spcPct val="150000"/>
              </a:lnSpc>
              <a:spcBef>
                <a:spcPts val="600"/>
              </a:spcBef>
            </a:pPr>
            <a:endParaRPr lang="fr-FR" sz="2400" dirty="0">
              <a:latin typeface="Palatino Linotype" pitchFamily="18" charset="0"/>
            </a:endParaRP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1000108"/>
            <a:ext cx="7929618" cy="4001095"/>
          </a:xfrm>
          <a:prstGeom prst="rect">
            <a:avLst/>
          </a:prstGeom>
          <a:noFill/>
        </p:spPr>
        <p:txBody>
          <a:bodyPr wrap="square" rtlCol="0">
            <a:spAutoFit/>
          </a:bodyPr>
          <a:lstStyle/>
          <a:p>
            <a:pPr algn="just">
              <a:spcBef>
                <a:spcPts val="1200"/>
              </a:spcBef>
            </a:pPr>
            <a:r>
              <a:rPr lang="fr-FR" sz="2800" b="1" dirty="0">
                <a:solidFill>
                  <a:srgbClr val="FF0000"/>
                </a:solidFill>
                <a:latin typeface="Palatino Linotype" pitchFamily="18" charset="0"/>
                <a:cs typeface="Arial" pitchFamily="34" charset="0"/>
              </a:rPr>
              <a:t>Les règles de la déontologie médicale </a:t>
            </a:r>
            <a:endParaRPr lang="fr-FR" sz="2800" dirty="0">
              <a:solidFill>
                <a:srgbClr val="FF0000"/>
              </a:solidFill>
              <a:latin typeface="Palatino Linotype" pitchFamily="18" charset="0"/>
              <a:cs typeface="Arial" pitchFamily="34" charset="0"/>
            </a:endParaRPr>
          </a:p>
          <a:p>
            <a:pPr algn="just">
              <a:spcBef>
                <a:spcPts val="1200"/>
              </a:spcBef>
            </a:pPr>
            <a:r>
              <a:rPr lang="fr-FR" sz="2800" b="1" dirty="0">
                <a:solidFill>
                  <a:srgbClr val="FF0000"/>
                </a:solidFill>
                <a:latin typeface="Palatino Linotype" pitchFamily="18" charset="0"/>
                <a:cs typeface="Arial" pitchFamily="34" charset="0"/>
              </a:rPr>
              <a:t>1- Les devoirs généraux : </a:t>
            </a:r>
            <a:r>
              <a:rPr lang="fr-FR" sz="2800" dirty="0">
                <a:solidFill>
                  <a:schemeClr val="tx2">
                    <a:lumMod val="60000"/>
                    <a:lumOff val="40000"/>
                  </a:schemeClr>
                </a:solidFill>
                <a:latin typeface="Palatino Linotype" pitchFamily="18" charset="0"/>
                <a:cs typeface="Arial" pitchFamily="34" charset="0"/>
              </a:rPr>
              <a:t>Art 6 à 41</a:t>
            </a:r>
          </a:p>
          <a:p>
            <a:pPr lvl="0" algn="just">
              <a:spcBef>
                <a:spcPts val="1200"/>
              </a:spcBef>
              <a:buFont typeface="Wingdings" pitchFamily="2" charset="2"/>
              <a:buChar char="§"/>
            </a:pPr>
            <a:r>
              <a:rPr lang="fr-FR" sz="2800" dirty="0">
                <a:latin typeface="Palatino Linotype" pitchFamily="18" charset="0"/>
                <a:cs typeface="Arial" pitchFamily="34" charset="0"/>
              </a:rPr>
              <a:t>  Le médecin est au service de l’individu ;</a:t>
            </a:r>
          </a:p>
          <a:p>
            <a:pPr marL="360363" lvl="0" indent="-360363" algn="just">
              <a:spcBef>
                <a:spcPts val="1200"/>
              </a:spcBef>
              <a:buFont typeface="Wingdings" pitchFamily="2" charset="2"/>
              <a:buChar char="§"/>
            </a:pPr>
            <a:r>
              <a:rPr lang="fr-FR" sz="2800" dirty="0">
                <a:latin typeface="Palatino Linotype" pitchFamily="18" charset="0"/>
                <a:cs typeface="Arial" pitchFamily="34" charset="0"/>
              </a:rPr>
              <a:t>Le médecin est au service de la santé publique ;</a:t>
            </a:r>
          </a:p>
          <a:p>
            <a:pPr marL="360363" lvl="0" indent="-360363" algn="just">
              <a:spcBef>
                <a:spcPts val="1200"/>
              </a:spcBef>
              <a:buFont typeface="Wingdings" pitchFamily="2" charset="2"/>
              <a:buChar char="§"/>
            </a:pPr>
            <a:r>
              <a:rPr lang="fr-FR" sz="2800" dirty="0">
                <a:latin typeface="Palatino Linotype" pitchFamily="18" charset="0"/>
                <a:cs typeface="Arial" pitchFamily="34" charset="0"/>
              </a:rPr>
              <a:t>Le médecin doit exercer dans le respect de la vie et de la personne humaine.</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1513</Words>
  <Application>Microsoft Office PowerPoint</Application>
  <PresentationFormat>Affichage à l'écran (4:3)</PresentationFormat>
  <Paragraphs>203</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Valeurs à cultiver</vt:lpstr>
      <vt:lpstr>Valeurs à cultiver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poste</dc:creator>
  <cp:lastModifiedBy>pc</cp:lastModifiedBy>
  <cp:revision>61</cp:revision>
  <dcterms:created xsi:type="dcterms:W3CDTF">2012-04-22T14:50:18Z</dcterms:created>
  <dcterms:modified xsi:type="dcterms:W3CDTF">2022-11-08T10:35:23Z</dcterms:modified>
</cp:coreProperties>
</file>