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1B61AEE5-E530-4D52-A8DF-CC8F020B1228}" type="datetimeFigureOut">
              <a:rPr lang="fr-FR" smtClean="0"/>
              <a:t>18/08/2020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241630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61AEE5-E530-4D52-A8DF-CC8F020B1228}" type="datetimeFigureOut">
              <a:rPr lang="fr-FR" smtClean="0"/>
              <a:t>18/08/2020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2685091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61AEE5-E530-4D52-A8DF-CC8F020B1228}" type="datetimeFigureOut">
              <a:rPr lang="fr-FR" smtClean="0"/>
              <a:t>18/08/2020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2840791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61AEE5-E530-4D52-A8DF-CC8F020B1228}" type="datetimeFigureOut">
              <a:rPr lang="fr-FR" smtClean="0"/>
              <a:t>18/08/2020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1188222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B61AEE5-E530-4D52-A8DF-CC8F020B1228}" type="datetimeFigureOut">
              <a:rPr lang="fr-FR" smtClean="0"/>
              <a:t>18/08/2020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240547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61AEE5-E530-4D52-A8DF-CC8F020B1228}" type="datetimeFigureOut">
              <a:rPr lang="fr-FR" smtClean="0"/>
              <a:t>18/08/2020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16292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61AEE5-E530-4D52-A8DF-CC8F020B1228}" type="datetimeFigureOut">
              <a:rPr lang="fr-FR" smtClean="0"/>
              <a:t>18/08/2020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40459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B61AEE5-E530-4D52-A8DF-CC8F020B1228}" type="datetimeFigureOut">
              <a:rPr lang="fr-FR" smtClean="0"/>
              <a:t>18/08/2020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136650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61AEE5-E530-4D52-A8DF-CC8F020B1228}" type="datetimeFigureOut">
              <a:rPr lang="fr-FR" smtClean="0"/>
              <a:t>18/08/2020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80144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B61AEE5-E530-4D52-A8DF-CC8F020B1228}" type="datetimeFigureOut">
              <a:rPr lang="fr-FR" smtClean="0"/>
              <a:t>18/08/2020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375737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B61AEE5-E530-4D52-A8DF-CC8F020B1228}" type="datetimeFigureOut">
              <a:rPr lang="fr-FR" smtClean="0"/>
              <a:t>18/08/2020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601198-1E8D-43DA-8062-BB695F252C88}" type="slidenum">
              <a:rPr lang="fr-FR" smtClean="0"/>
              <a:t>‹N°›</a:t>
            </a:fld>
            <a:endParaRPr lang="fr-FR"/>
          </a:p>
        </p:txBody>
      </p:sp>
    </p:spTree>
    <p:extLst>
      <p:ext uri="{BB962C8B-B14F-4D97-AF65-F5344CB8AC3E}">
        <p14:creationId xmlns:p14="http://schemas.microsoft.com/office/powerpoint/2010/main" val="2773044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1AEE5-E530-4D52-A8DF-CC8F020B1228}" type="datetimeFigureOut">
              <a:rPr lang="fr-FR" smtClean="0"/>
              <a:t>18/08/2020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01198-1E8D-43DA-8062-BB695F252C88}" type="slidenum">
              <a:rPr lang="fr-FR" smtClean="0"/>
              <a:t>‹N°›</a:t>
            </a:fld>
            <a:endParaRPr lang="fr-FR"/>
          </a:p>
        </p:txBody>
      </p:sp>
    </p:spTree>
    <p:extLst>
      <p:ext uri="{BB962C8B-B14F-4D97-AF65-F5344CB8AC3E}">
        <p14:creationId xmlns:p14="http://schemas.microsoft.com/office/powerpoint/2010/main" val="2514616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1600" b="1" dirty="0">
                <a:solidFill>
                  <a:schemeClr val="accent1">
                    <a:lumMod val="75000"/>
                  </a:schemeClr>
                </a:solidFill>
              </a:rPr>
              <a:t>UNIVERSITE MOSTEFA BENBOULAID BATNA 2</a:t>
            </a:r>
            <a:r>
              <a:rPr lang="fr-FR" sz="1600" dirty="0">
                <a:solidFill>
                  <a:schemeClr val="accent1">
                    <a:lumMod val="75000"/>
                  </a:schemeClr>
                </a:solidFill>
              </a:rPr>
              <a:t/>
            </a:r>
            <a:br>
              <a:rPr lang="fr-FR" sz="1600" dirty="0">
                <a:solidFill>
                  <a:schemeClr val="accent1">
                    <a:lumMod val="75000"/>
                  </a:schemeClr>
                </a:solidFill>
              </a:rPr>
            </a:br>
            <a:r>
              <a:rPr lang="fr-FR" sz="1600" b="1" dirty="0">
                <a:solidFill>
                  <a:schemeClr val="accent1">
                    <a:lumMod val="75000"/>
                  </a:schemeClr>
                </a:solidFill>
              </a:rPr>
              <a:t>Faculté de Médecine                              </a:t>
            </a:r>
            <a:r>
              <a:rPr lang="fr-FR" sz="1600" dirty="0">
                <a:solidFill>
                  <a:schemeClr val="accent1">
                    <a:lumMod val="75000"/>
                  </a:schemeClr>
                </a:solidFill>
              </a:rPr>
              <a:t/>
            </a:r>
            <a:br>
              <a:rPr lang="fr-FR" sz="1600" dirty="0">
                <a:solidFill>
                  <a:schemeClr val="accent1">
                    <a:lumMod val="75000"/>
                  </a:schemeClr>
                </a:solidFill>
              </a:rPr>
            </a:br>
            <a:r>
              <a:rPr lang="fr-FR" sz="1600" b="1" dirty="0">
                <a:solidFill>
                  <a:schemeClr val="tx2"/>
                </a:solidFill>
              </a:rPr>
              <a:t>Département de Médecine</a:t>
            </a:r>
            <a:endParaRPr lang="fr-FR" sz="1600" dirty="0"/>
          </a:p>
        </p:txBody>
      </p:sp>
      <p:sp>
        <p:nvSpPr>
          <p:cNvPr id="3" name="Espace réservé du contenu 2"/>
          <p:cNvSpPr>
            <a:spLocks noGrp="1"/>
          </p:cNvSpPr>
          <p:nvPr>
            <p:ph idx="1"/>
          </p:nvPr>
        </p:nvSpPr>
        <p:spPr>
          <a:xfrm>
            <a:off x="838200" y="1825624"/>
            <a:ext cx="10515600" cy="4849495"/>
          </a:xfrm>
        </p:spPr>
        <p:txBody>
          <a:bodyPr>
            <a:normAutofit fontScale="92500" lnSpcReduction="20000"/>
          </a:bodyPr>
          <a:lstStyle/>
          <a:p>
            <a:pPr algn="ctr"/>
            <a:endParaRPr lang="fr-FR" dirty="0" smtClean="0"/>
          </a:p>
          <a:p>
            <a:pPr algn="ctr"/>
            <a:endParaRPr lang="fr-FR" dirty="0"/>
          </a:p>
          <a:p>
            <a:pPr marL="0" indent="0" algn="ctr">
              <a:buNone/>
            </a:pPr>
            <a:r>
              <a:rPr lang="fr-FR" sz="5200" b="1" i="1" dirty="0" smtClean="0">
                <a:solidFill>
                  <a:srgbClr val="FF0000"/>
                </a:solidFill>
              </a:rPr>
              <a:t>         Les appendicites aigues</a:t>
            </a:r>
          </a:p>
          <a:p>
            <a:pPr marL="0" indent="0" algn="ctr">
              <a:buNone/>
            </a:pPr>
            <a:endParaRPr lang="fr-FR" sz="5200" b="1" i="1" dirty="0">
              <a:solidFill>
                <a:srgbClr val="FF0000"/>
              </a:solidFill>
            </a:endParaRPr>
          </a:p>
          <a:p>
            <a:pPr marL="0" indent="0" algn="ctr">
              <a:buNone/>
            </a:pPr>
            <a:r>
              <a:rPr lang="fr-FR" sz="1900" dirty="0" smtClean="0">
                <a:solidFill>
                  <a:schemeClr val="accent1">
                    <a:lumMod val="50000"/>
                  </a:schemeClr>
                </a:solidFill>
              </a:rPr>
              <a:t>                           Cours destiné aux externes de la troisième année de médecine</a:t>
            </a:r>
          </a:p>
          <a:p>
            <a:pPr marL="0" indent="0" algn="ctr">
              <a:buNone/>
            </a:pPr>
            <a:r>
              <a:rPr lang="fr-FR" sz="1900" dirty="0" smtClean="0">
                <a:solidFill>
                  <a:schemeClr val="accent1">
                    <a:lumMod val="50000"/>
                  </a:schemeClr>
                </a:solidFill>
              </a:rPr>
              <a:t>                        Module de sémiologie médicale</a:t>
            </a:r>
          </a:p>
          <a:p>
            <a:pPr marL="0" indent="0" algn="ctr">
              <a:buNone/>
            </a:pPr>
            <a:r>
              <a:rPr lang="fr-FR" dirty="0" smtClean="0"/>
              <a:t> </a:t>
            </a:r>
          </a:p>
          <a:p>
            <a:pPr marL="0" indent="0" algn="ctr">
              <a:buNone/>
            </a:pPr>
            <a:r>
              <a:rPr lang="fr-FR" b="1" i="1" dirty="0" smtClean="0">
                <a:solidFill>
                  <a:schemeClr val="accent5">
                    <a:lumMod val="50000"/>
                  </a:schemeClr>
                </a:solidFill>
              </a:rPr>
              <a:t>                                                                                               Pr : A. SAHLI</a:t>
            </a:r>
          </a:p>
          <a:p>
            <a:pPr marL="0" indent="0" algn="ctr">
              <a:buNone/>
            </a:pPr>
            <a:endParaRPr lang="fr-FR" dirty="0" smtClean="0"/>
          </a:p>
          <a:p>
            <a:pPr marL="0" indent="0" algn="ctr">
              <a:buNone/>
            </a:pPr>
            <a:endParaRPr lang="fr-FR" dirty="0"/>
          </a:p>
          <a:p>
            <a:pPr marL="0" indent="0" algn="ctr">
              <a:buNone/>
            </a:pPr>
            <a:r>
              <a:rPr lang="fr-FR" sz="1900" dirty="0" smtClean="0">
                <a:solidFill>
                  <a:schemeClr val="accent1">
                    <a:lumMod val="50000"/>
                  </a:schemeClr>
                </a:solidFill>
              </a:rPr>
              <a:t>Année universitaire 2019 - 2020</a:t>
            </a:r>
            <a:endParaRPr lang="fr-FR" sz="1900" dirty="0">
              <a:solidFill>
                <a:schemeClr val="accent1">
                  <a:lumMod val="50000"/>
                </a:schemeClr>
              </a:solidFill>
            </a:endParaRPr>
          </a:p>
          <a:p>
            <a:pPr marL="0" indent="0" algn="ctr">
              <a:buNone/>
            </a:pPr>
            <a:endParaRPr lang="fr-FR" dirty="0"/>
          </a:p>
        </p:txBody>
      </p:sp>
      <p:pic>
        <p:nvPicPr>
          <p:cNvPr id="4" name="Image 3"/>
          <p:cNvPicPr/>
          <p:nvPr/>
        </p:nvPicPr>
        <p:blipFill>
          <a:blip r:embed="rId2" cstate="print"/>
          <a:srcRect/>
          <a:stretch>
            <a:fillRect/>
          </a:stretch>
        </p:blipFill>
        <p:spPr bwMode="auto">
          <a:xfrm>
            <a:off x="-1" y="0"/>
            <a:ext cx="1776549" cy="1357298"/>
          </a:xfrm>
          <a:prstGeom prst="rect">
            <a:avLst/>
          </a:prstGeom>
          <a:noFill/>
          <a:ln w="9525">
            <a:noFill/>
            <a:miter lim="800000"/>
            <a:headEnd/>
            <a:tailEnd/>
          </a:ln>
        </p:spPr>
      </p:pic>
      <p:pic>
        <p:nvPicPr>
          <p:cNvPr id="5" name="Image 4"/>
          <p:cNvPicPr/>
          <p:nvPr/>
        </p:nvPicPr>
        <p:blipFill>
          <a:blip r:embed="rId3" cstate="print"/>
          <a:srcRect/>
          <a:stretch>
            <a:fillRect/>
          </a:stretch>
        </p:blipFill>
        <p:spPr bwMode="auto">
          <a:xfrm>
            <a:off x="10444454" y="0"/>
            <a:ext cx="1747545" cy="1214422"/>
          </a:xfrm>
          <a:prstGeom prst="rect">
            <a:avLst/>
          </a:prstGeom>
          <a:noFill/>
          <a:ln w="9525">
            <a:noFill/>
            <a:miter lim="800000"/>
            <a:headEnd/>
            <a:tailEnd/>
          </a:ln>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547256"/>
            <a:ext cx="3435531" cy="3762103"/>
          </a:xfrm>
          <a:prstGeom prst="rect">
            <a:avLst/>
          </a:prstGeom>
        </p:spPr>
      </p:pic>
    </p:spTree>
    <p:extLst>
      <p:ext uri="{BB962C8B-B14F-4D97-AF65-F5344CB8AC3E}">
        <p14:creationId xmlns:p14="http://schemas.microsoft.com/office/powerpoint/2010/main" val="1559462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240972"/>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dirty="0" smtClean="0">
                <a:solidFill>
                  <a:schemeClr val="bg1"/>
                </a:solidFill>
              </a:rPr>
              <a:t>Étude sémiologique</a:t>
            </a:r>
            <a:endParaRPr lang="fr-FR" b="1" dirty="0">
              <a:solidFill>
                <a:schemeClr val="bg1"/>
              </a:solidFill>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991349112"/>
              </p:ext>
            </p:extLst>
          </p:nvPr>
        </p:nvGraphicFramePr>
        <p:xfrm>
          <a:off x="444138" y="1825625"/>
          <a:ext cx="4362994" cy="3992880"/>
        </p:xfrm>
        <a:graphic>
          <a:graphicData uri="http://schemas.openxmlformats.org/drawingml/2006/table">
            <a:tbl>
              <a:tblPr firstRow="1" bandRow="1">
                <a:tableStyleId>{5C22544A-7EE6-4342-B048-85BDC9FD1C3A}</a:tableStyleId>
              </a:tblPr>
              <a:tblGrid>
                <a:gridCol w="4362994">
                  <a:extLst>
                    <a:ext uri="{9D8B030D-6E8A-4147-A177-3AD203B41FA5}">
                      <a16:colId xmlns:a16="http://schemas.microsoft.com/office/drawing/2014/main" val="3352384352"/>
                    </a:ext>
                  </a:extLst>
                </a:gridCol>
              </a:tblGrid>
              <a:tr h="3791404">
                <a:tc>
                  <a:txBody>
                    <a:bodyPr/>
                    <a:lstStyle/>
                    <a:p>
                      <a:r>
                        <a:rPr lang="fr-FR" dirty="0" smtClean="0"/>
                        <a:t>                     </a:t>
                      </a:r>
                      <a:r>
                        <a:rPr lang="fr-FR" sz="2000" dirty="0" smtClean="0">
                          <a:solidFill>
                            <a:srgbClr val="C00000"/>
                          </a:solidFill>
                        </a:rPr>
                        <a:t>Selon le terrain :  </a:t>
                      </a:r>
                    </a:p>
                    <a:p>
                      <a:r>
                        <a:rPr lang="fr-FR" sz="2000" dirty="0" smtClean="0">
                          <a:solidFill>
                            <a:srgbClr val="C00000"/>
                          </a:solidFill>
                        </a:rPr>
                        <a:t>                                                                              </a:t>
                      </a:r>
                      <a:r>
                        <a:rPr lang="fr-FR" dirty="0" smtClean="0">
                          <a:solidFill>
                            <a:schemeClr val="accent6">
                              <a:lumMod val="50000"/>
                            </a:schemeClr>
                          </a:solidFill>
                        </a:rPr>
                        <a:t>a/chez la femme enceinte :                             </a:t>
                      </a:r>
                      <a:r>
                        <a:rPr lang="fr-FR" b="0" dirty="0" smtClean="0">
                          <a:solidFill>
                            <a:schemeClr val="accent5">
                              <a:lumMod val="50000"/>
                            </a:schemeClr>
                          </a:solidFill>
                        </a:rPr>
                        <a:t>les signes sont identiques mais transposés en haut et en arrière, dans le flanc, en raison du volume utérin. Le tableau peut prendre initialement l'allure d'une infection urinaire. </a:t>
                      </a:r>
                    </a:p>
                    <a:p>
                      <a:r>
                        <a:rPr lang="fr-FR" b="0" dirty="0" smtClean="0">
                          <a:solidFill>
                            <a:schemeClr val="accent5">
                              <a:lumMod val="50000"/>
                            </a:schemeClr>
                          </a:solidFill>
                        </a:rPr>
                        <a:t>                                                                                            </a:t>
                      </a:r>
                      <a:r>
                        <a:rPr lang="fr-FR" dirty="0" smtClean="0">
                          <a:solidFill>
                            <a:schemeClr val="accent6">
                              <a:lumMod val="50000"/>
                            </a:schemeClr>
                          </a:solidFill>
                        </a:rPr>
                        <a:t>b/ chez le vieillard :                                              </a:t>
                      </a:r>
                      <a:r>
                        <a:rPr lang="fr-FR" b="0" dirty="0" smtClean="0">
                          <a:solidFill>
                            <a:schemeClr val="accent5">
                              <a:lumMod val="50000"/>
                            </a:schemeClr>
                          </a:solidFill>
                        </a:rPr>
                        <a:t>les signes pariétaux sont moins francs, parfois absents, parfois remplacés par un tableau </a:t>
                      </a:r>
                      <a:r>
                        <a:rPr lang="fr-FR" b="0" dirty="0" err="1" smtClean="0">
                          <a:solidFill>
                            <a:schemeClr val="accent5">
                              <a:lumMod val="50000"/>
                            </a:schemeClr>
                          </a:solidFill>
                        </a:rPr>
                        <a:t>sub-occlusif</a:t>
                      </a:r>
                      <a:r>
                        <a:rPr lang="fr-FR" b="0" dirty="0" smtClean="0">
                          <a:solidFill>
                            <a:schemeClr val="accent5">
                              <a:lumMod val="50000"/>
                            </a:schemeClr>
                          </a:solidFill>
                        </a:rPr>
                        <a:t>, pouvant s'accompagner de signes généraux graves.</a:t>
                      </a:r>
                    </a:p>
                    <a:p>
                      <a:endParaRPr lang="fr-FR" b="0"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886973116"/>
                  </a:ext>
                </a:extLst>
              </a:tr>
            </a:tbl>
          </a:graphicData>
        </a:graphic>
      </p:graphicFrame>
      <p:graphicFrame>
        <p:nvGraphicFramePr>
          <p:cNvPr id="4" name="Espace réservé du contenu 3"/>
          <p:cNvGraphicFramePr>
            <a:graphicFrameLocks/>
          </p:cNvGraphicFramePr>
          <p:nvPr>
            <p:extLst>
              <p:ext uri="{D42A27DB-BD31-4B8C-83A1-F6EECF244321}">
                <p14:modId xmlns:p14="http://schemas.microsoft.com/office/powerpoint/2010/main" val="2907971766"/>
              </p:ext>
            </p:extLst>
          </p:nvPr>
        </p:nvGraphicFramePr>
        <p:xfrm>
          <a:off x="562791" y="424542"/>
          <a:ext cx="2180409" cy="396240"/>
        </p:xfrm>
        <a:graphic>
          <a:graphicData uri="http://schemas.openxmlformats.org/drawingml/2006/table">
            <a:tbl>
              <a:tblPr firstRow="1" bandRow="1">
                <a:tableStyleId>{5C22544A-7EE6-4342-B048-85BDC9FD1C3A}</a:tableStyleId>
              </a:tblPr>
              <a:tblGrid>
                <a:gridCol w="2180409">
                  <a:extLst>
                    <a:ext uri="{9D8B030D-6E8A-4147-A177-3AD203B41FA5}">
                      <a16:colId xmlns:a16="http://schemas.microsoft.com/office/drawing/2014/main" val="2386261775"/>
                    </a:ext>
                  </a:extLst>
                </a:gridCol>
              </a:tblGrid>
              <a:tr h="391887">
                <a:tc>
                  <a:txBody>
                    <a:bodyPr/>
                    <a:lstStyle/>
                    <a:p>
                      <a:r>
                        <a:rPr lang="fr-FR" sz="2000" dirty="0" smtClean="0">
                          <a:solidFill>
                            <a:srgbClr val="C00000"/>
                          </a:solidFill>
                        </a:rPr>
                        <a:t>Formes atypiques </a:t>
                      </a:r>
                      <a:endParaRPr lang="fr-FR" sz="2000" dirty="0">
                        <a:solidFill>
                          <a:srgbClr val="C00000"/>
                        </a:solidFill>
                      </a:endParaRPr>
                    </a:p>
                  </a:txBody>
                  <a:tcPr>
                    <a:solidFill>
                      <a:srgbClr val="FFFF00"/>
                    </a:solidFill>
                  </a:tcPr>
                </a:tc>
                <a:extLst>
                  <a:ext uri="{0D108BD9-81ED-4DB2-BD59-A6C34878D82A}">
                    <a16:rowId xmlns:a16="http://schemas.microsoft.com/office/drawing/2014/main" val="4213248303"/>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671173785"/>
              </p:ext>
            </p:extLst>
          </p:nvPr>
        </p:nvGraphicFramePr>
        <p:xfrm>
          <a:off x="6230982" y="1825625"/>
          <a:ext cx="4624252" cy="3992880"/>
        </p:xfrm>
        <a:graphic>
          <a:graphicData uri="http://schemas.openxmlformats.org/drawingml/2006/table">
            <a:tbl>
              <a:tblPr firstRow="1" bandRow="1">
                <a:tableStyleId>{5C22544A-7EE6-4342-B048-85BDC9FD1C3A}</a:tableStyleId>
              </a:tblPr>
              <a:tblGrid>
                <a:gridCol w="4624252">
                  <a:extLst>
                    <a:ext uri="{9D8B030D-6E8A-4147-A177-3AD203B41FA5}">
                      <a16:colId xmlns:a16="http://schemas.microsoft.com/office/drawing/2014/main" val="3288482426"/>
                    </a:ext>
                  </a:extLst>
                </a:gridCol>
              </a:tblGrid>
              <a:tr h="370840">
                <a:tc>
                  <a:txBody>
                    <a:bodyPr/>
                    <a:lstStyle/>
                    <a:p>
                      <a:r>
                        <a:rPr lang="fr-FR" sz="2000" dirty="0" smtClean="0">
                          <a:solidFill>
                            <a:srgbClr val="C00000"/>
                          </a:solidFill>
                        </a:rPr>
                        <a:t>               Selon la topographie :  </a:t>
                      </a:r>
                    </a:p>
                    <a:p>
                      <a:r>
                        <a:rPr lang="fr-FR" sz="2000" dirty="0" smtClean="0">
                          <a:solidFill>
                            <a:srgbClr val="C00000"/>
                          </a:solidFill>
                        </a:rPr>
                        <a:t>                                                                                     </a:t>
                      </a:r>
                      <a:r>
                        <a:rPr lang="fr-FR" dirty="0" smtClean="0">
                          <a:solidFill>
                            <a:schemeClr val="accent6">
                              <a:lumMod val="50000"/>
                            </a:schemeClr>
                          </a:solidFill>
                        </a:rPr>
                        <a:t>a/ appendicite rétro-cæcale : </a:t>
                      </a:r>
                      <a:r>
                        <a:rPr lang="fr-FR" b="0" dirty="0" smtClean="0">
                          <a:solidFill>
                            <a:schemeClr val="accent5">
                              <a:lumMod val="50000"/>
                            </a:schemeClr>
                          </a:solidFill>
                        </a:rPr>
                        <a:t>où les signes pariétaux sont moins francs, la douleur est beaucoup plus lombaire.                                               </a:t>
                      </a:r>
                      <a:r>
                        <a:rPr lang="fr-FR" dirty="0" smtClean="0">
                          <a:solidFill>
                            <a:schemeClr val="accent6">
                              <a:lumMod val="50000"/>
                            </a:schemeClr>
                          </a:solidFill>
                        </a:rPr>
                        <a:t>b/ l'appendicite sous hépatique : </a:t>
                      </a:r>
                      <a:r>
                        <a:rPr lang="fr-FR" b="0" dirty="0" smtClean="0">
                          <a:solidFill>
                            <a:schemeClr val="accent5">
                              <a:lumMod val="50000"/>
                            </a:schemeClr>
                          </a:solidFill>
                        </a:rPr>
                        <a:t>pouvant simuler une cholécystite aiguë ou un ulcère perforé.                                                                           </a:t>
                      </a:r>
                      <a:r>
                        <a:rPr lang="fr-FR" dirty="0" smtClean="0">
                          <a:solidFill>
                            <a:schemeClr val="accent6">
                              <a:lumMod val="50000"/>
                            </a:schemeClr>
                          </a:solidFill>
                        </a:rPr>
                        <a:t>c/ appendicite pelvienne : </a:t>
                      </a:r>
                      <a:r>
                        <a:rPr lang="fr-FR" b="0" dirty="0" smtClean="0">
                          <a:solidFill>
                            <a:schemeClr val="accent5">
                              <a:lumMod val="50000"/>
                            </a:schemeClr>
                          </a:solidFill>
                        </a:rPr>
                        <a:t>évoquant une infection urinaire ou gynécologique, mais avec des signes francs au toucher rectal. </a:t>
                      </a:r>
                    </a:p>
                    <a:p>
                      <a:r>
                        <a:rPr lang="fr-FR" dirty="0" smtClean="0">
                          <a:solidFill>
                            <a:schemeClr val="accent6">
                              <a:lumMod val="50000"/>
                            </a:schemeClr>
                          </a:solidFill>
                        </a:rPr>
                        <a:t>d/ l’appendicite </a:t>
                      </a:r>
                      <a:r>
                        <a:rPr lang="fr-FR" dirty="0" err="1" smtClean="0">
                          <a:solidFill>
                            <a:schemeClr val="accent6">
                              <a:lumMod val="50000"/>
                            </a:schemeClr>
                          </a:solidFill>
                        </a:rPr>
                        <a:t>mésocoeliaque</a:t>
                      </a:r>
                      <a:r>
                        <a:rPr lang="fr-FR" dirty="0" smtClean="0">
                          <a:solidFill>
                            <a:schemeClr val="accent6">
                              <a:lumMod val="50000"/>
                            </a:schemeClr>
                          </a:solidFill>
                        </a:rPr>
                        <a:t>: </a:t>
                      </a:r>
                      <a:r>
                        <a:rPr lang="fr-FR" b="0" dirty="0" smtClean="0">
                          <a:solidFill>
                            <a:schemeClr val="accent5">
                              <a:lumMod val="50000"/>
                            </a:schemeClr>
                          </a:solidFill>
                        </a:rPr>
                        <a:t>le plus souvent c’est un tableau d’une occlusion fébrile</a:t>
                      </a:r>
                    </a:p>
                    <a:p>
                      <a:endParaRPr lang="fr-FR" b="0"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2802911308"/>
                  </a:ext>
                </a:extLst>
              </a:tr>
            </a:tbl>
          </a:graphicData>
        </a:graphic>
      </p:graphicFrame>
    </p:spTree>
    <p:extLst>
      <p:ext uri="{BB962C8B-B14F-4D97-AF65-F5344CB8AC3E}">
        <p14:creationId xmlns:p14="http://schemas.microsoft.com/office/powerpoint/2010/main" val="4002001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149531"/>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dirty="0" smtClean="0"/>
              <a:t> </a:t>
            </a:r>
            <a:r>
              <a:rPr lang="fr-FR" b="1" i="1" dirty="0" smtClean="0">
                <a:solidFill>
                  <a:schemeClr val="bg1"/>
                </a:solidFill>
              </a:rPr>
              <a:t>DIAGNOSTIC POSITIF</a:t>
            </a:r>
            <a:endParaRPr lang="fr-FR" b="1" i="1" dirty="0">
              <a:solidFill>
                <a:schemeClr val="bg1"/>
              </a:solidFill>
            </a:endParaRPr>
          </a:p>
        </p:txBody>
      </p:sp>
      <p:sp>
        <p:nvSpPr>
          <p:cNvPr id="3" name="Espace réservé du contenu 2"/>
          <p:cNvSpPr>
            <a:spLocks noGrp="1"/>
          </p:cNvSpPr>
          <p:nvPr>
            <p:ph idx="1"/>
          </p:nvPr>
        </p:nvSpPr>
        <p:spPr/>
        <p:txBody>
          <a:bodyPr/>
          <a:lstStyle/>
          <a:p>
            <a:pPr marL="0" indent="0">
              <a:buNone/>
            </a:pPr>
            <a:r>
              <a:rPr lang="fr-FR" dirty="0" smtClean="0">
                <a:solidFill>
                  <a:schemeClr val="accent5">
                    <a:lumMod val="75000"/>
                  </a:schemeClr>
                </a:solidFill>
              </a:rPr>
              <a:t>Le diagnostic d'une appendicite aiguë fait appel à des combinaisons d’investigations cliniques, biologiques (numération, CRP) et radiologiques (échographie, tomodensitométrie).   </a:t>
            </a:r>
          </a:p>
          <a:p>
            <a:pPr marL="0" indent="0">
              <a:buNone/>
            </a:pPr>
            <a:r>
              <a:rPr lang="fr-FR" dirty="0" smtClean="0">
                <a:solidFill>
                  <a:schemeClr val="accent5">
                    <a:lumMod val="75000"/>
                  </a:schemeClr>
                </a:solidFill>
              </a:rPr>
              <a:t>Des scores cliniques comme le </a:t>
            </a:r>
            <a:r>
              <a:rPr lang="fr-FR" dirty="0" err="1" smtClean="0">
                <a:solidFill>
                  <a:schemeClr val="accent5">
                    <a:lumMod val="75000"/>
                  </a:schemeClr>
                </a:solidFill>
              </a:rPr>
              <a:t>Appendicitis</a:t>
            </a:r>
            <a:r>
              <a:rPr lang="fr-FR" dirty="0" smtClean="0">
                <a:solidFill>
                  <a:schemeClr val="accent5">
                    <a:lumMod val="75000"/>
                  </a:schemeClr>
                </a:solidFill>
              </a:rPr>
              <a:t> </a:t>
            </a:r>
            <a:r>
              <a:rPr lang="fr-FR" dirty="0" err="1" smtClean="0">
                <a:solidFill>
                  <a:schemeClr val="accent5">
                    <a:lumMod val="75000"/>
                  </a:schemeClr>
                </a:solidFill>
              </a:rPr>
              <a:t>Inflammatory</a:t>
            </a:r>
            <a:r>
              <a:rPr lang="fr-FR" dirty="0" smtClean="0">
                <a:solidFill>
                  <a:schemeClr val="accent5">
                    <a:lumMod val="75000"/>
                  </a:schemeClr>
                </a:solidFill>
              </a:rPr>
              <a:t> Score et l’Alvarado Score permettent de classer les patients dans des groupes allant du diagnostic indéterminé ou équivoque à celui de hautement probable</a:t>
            </a:r>
            <a:endParaRPr lang="fr-FR" dirty="0">
              <a:solidFill>
                <a:schemeClr val="accent5">
                  <a:lumMod val="75000"/>
                </a:schemeClr>
              </a:solidFill>
            </a:endParaRPr>
          </a:p>
        </p:txBody>
      </p:sp>
    </p:spTree>
    <p:extLst>
      <p:ext uri="{BB962C8B-B14F-4D97-AF65-F5344CB8AC3E}">
        <p14:creationId xmlns:p14="http://schemas.microsoft.com/office/powerpoint/2010/main" val="1675759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280160"/>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DIAGNOSTIC DIFFERENTIEL </a:t>
            </a:r>
            <a:endParaRPr lang="fr-FR" b="1" i="1" dirty="0">
              <a:solidFill>
                <a:schemeClr val="bg1"/>
              </a:solidFill>
            </a:endParaRPr>
          </a:p>
        </p:txBody>
      </p:sp>
      <p:sp>
        <p:nvSpPr>
          <p:cNvPr id="3" name="Espace réservé du contenu 2"/>
          <p:cNvSpPr>
            <a:spLocks noGrp="1"/>
          </p:cNvSpPr>
          <p:nvPr>
            <p:ph idx="1"/>
          </p:nvPr>
        </p:nvSpPr>
        <p:spPr/>
        <p:txBody>
          <a:bodyPr/>
          <a:lstStyle/>
          <a:p>
            <a:pPr marL="0" indent="0">
              <a:buNone/>
            </a:pPr>
            <a:r>
              <a:rPr lang="fr-FR" dirty="0" smtClean="0">
                <a:solidFill>
                  <a:srgbClr val="C00000"/>
                </a:solidFill>
              </a:rPr>
              <a:t>1/la salpingite : </a:t>
            </a:r>
            <a:r>
              <a:rPr lang="fr-FR" dirty="0" smtClean="0">
                <a:solidFill>
                  <a:schemeClr val="accent5">
                    <a:lumMod val="75000"/>
                  </a:schemeClr>
                </a:solidFill>
              </a:rPr>
              <a:t>s’accompagne d'une fièvre plus importante, d'une vive douleur à la mobilisation du col utérin, alors que la douleur spontanée est plus diffuse.                                                                                                       </a:t>
            </a:r>
          </a:p>
          <a:p>
            <a:pPr marL="0" indent="0">
              <a:buNone/>
            </a:pPr>
            <a:r>
              <a:rPr lang="fr-FR" dirty="0" smtClean="0">
                <a:solidFill>
                  <a:schemeClr val="accent5">
                    <a:lumMod val="75000"/>
                  </a:schemeClr>
                </a:solidFill>
              </a:rPr>
              <a:t> </a:t>
            </a:r>
            <a:r>
              <a:rPr lang="fr-FR" dirty="0" smtClean="0">
                <a:solidFill>
                  <a:srgbClr val="C00000"/>
                </a:solidFill>
              </a:rPr>
              <a:t>2/la rupture de grossesse extra-utérine : </a:t>
            </a:r>
            <a:r>
              <a:rPr lang="fr-FR" dirty="0" smtClean="0">
                <a:solidFill>
                  <a:schemeClr val="accent5">
                    <a:lumMod val="75000"/>
                  </a:schemeClr>
                </a:solidFill>
              </a:rPr>
              <a:t>retard des règles, douleur pelvienne diffuse à début brutal.    </a:t>
            </a:r>
          </a:p>
          <a:p>
            <a:pPr marL="0" indent="0">
              <a:buNone/>
            </a:pPr>
            <a:r>
              <a:rPr lang="fr-FR" dirty="0" smtClean="0">
                <a:solidFill>
                  <a:srgbClr val="C00000"/>
                </a:solidFill>
              </a:rPr>
              <a:t>3/les infections urinaires : </a:t>
            </a:r>
            <a:r>
              <a:rPr lang="fr-FR" dirty="0" smtClean="0">
                <a:solidFill>
                  <a:schemeClr val="accent5">
                    <a:lumMod val="75000"/>
                  </a:schemeClr>
                </a:solidFill>
              </a:rPr>
              <a:t>fièvre plus franche, frissons, présence possible d'un calcul sur un cliché de l'abdomen, </a:t>
            </a:r>
            <a:r>
              <a:rPr lang="fr-FR" dirty="0" err="1" smtClean="0">
                <a:solidFill>
                  <a:schemeClr val="accent5">
                    <a:lumMod val="75000"/>
                  </a:schemeClr>
                </a:solidFill>
              </a:rPr>
              <a:t>cyto</a:t>
            </a:r>
            <a:r>
              <a:rPr lang="fr-FR" dirty="0" smtClean="0">
                <a:solidFill>
                  <a:schemeClr val="accent5">
                    <a:lumMod val="75000"/>
                  </a:schemeClr>
                </a:solidFill>
              </a:rPr>
              <a:t>-bactériologie des urines positive.  </a:t>
            </a:r>
          </a:p>
          <a:p>
            <a:pPr marL="0" indent="0">
              <a:buNone/>
            </a:pPr>
            <a:r>
              <a:rPr lang="fr-FR" dirty="0" smtClean="0">
                <a:solidFill>
                  <a:schemeClr val="accent5">
                    <a:lumMod val="75000"/>
                  </a:schemeClr>
                </a:solidFill>
              </a:rPr>
              <a:t>L'échographie : éliminera les affections gynécologiques, vésiculaires et urinaires</a:t>
            </a:r>
            <a:endParaRPr lang="fr-FR" dirty="0">
              <a:solidFill>
                <a:schemeClr val="accent5">
                  <a:lumMod val="75000"/>
                </a:schemeClr>
              </a:solidFill>
            </a:endParaRPr>
          </a:p>
        </p:txBody>
      </p:sp>
    </p:spTree>
    <p:extLst>
      <p:ext uri="{BB962C8B-B14F-4D97-AF65-F5344CB8AC3E}">
        <p14:creationId xmlns:p14="http://schemas.microsoft.com/office/powerpoint/2010/main" val="551978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188719"/>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i="1" dirty="0" smtClean="0">
                <a:solidFill>
                  <a:schemeClr val="bg1"/>
                </a:solidFill>
              </a:rPr>
              <a:t>EVOLUTION</a:t>
            </a:r>
            <a:endParaRPr lang="fr-FR" i="1" dirty="0">
              <a:solidFill>
                <a:schemeClr val="bg1"/>
              </a:solidFill>
            </a:endParaRPr>
          </a:p>
        </p:txBody>
      </p:sp>
      <p:sp>
        <p:nvSpPr>
          <p:cNvPr id="3" name="Espace réservé du contenu 2"/>
          <p:cNvSpPr>
            <a:spLocks noGrp="1"/>
          </p:cNvSpPr>
          <p:nvPr>
            <p:ph idx="1"/>
          </p:nvPr>
        </p:nvSpPr>
        <p:spPr/>
        <p:txBody>
          <a:bodyPr>
            <a:normAutofit lnSpcReduction="10000"/>
          </a:bodyPr>
          <a:lstStyle/>
          <a:p>
            <a:pPr>
              <a:buFontTx/>
              <a:buChar char="-"/>
            </a:pPr>
            <a:r>
              <a:rPr lang="fr-FR" dirty="0" smtClean="0">
                <a:solidFill>
                  <a:srgbClr val="C00000"/>
                </a:solidFill>
              </a:rPr>
              <a:t>Plastron appendiculaire: </a:t>
            </a:r>
            <a:r>
              <a:rPr lang="fr-FR" dirty="0" smtClean="0">
                <a:solidFill>
                  <a:schemeClr val="accent5">
                    <a:lumMod val="75000"/>
                  </a:schemeClr>
                </a:solidFill>
              </a:rPr>
              <a:t>il associe un état infectieux persistant à des troubles du transit. Il s'agit d'une empâtement perceptible à la palpation de la FID, douloureux qui traduit le + souvent une agglutination des organes de voisinage secondaire à une infection de la cavité péritonéale. L'évolution se fera vers la guérison ou vers l’abcès.     </a:t>
            </a:r>
          </a:p>
          <a:p>
            <a:pPr>
              <a:buFontTx/>
              <a:buChar char="-"/>
            </a:pPr>
            <a:endParaRPr lang="fr-FR" dirty="0">
              <a:solidFill>
                <a:schemeClr val="accent5">
                  <a:lumMod val="75000"/>
                </a:schemeClr>
              </a:solidFill>
            </a:endParaRPr>
          </a:p>
          <a:p>
            <a:pPr>
              <a:buFontTx/>
              <a:buChar char="-"/>
            </a:pPr>
            <a:r>
              <a:rPr lang="fr-FR" dirty="0" smtClean="0">
                <a:solidFill>
                  <a:srgbClr val="C00000"/>
                </a:solidFill>
              </a:rPr>
              <a:t>Abcès appendiculaire : </a:t>
            </a:r>
            <a:r>
              <a:rPr lang="fr-FR" dirty="0" smtClean="0">
                <a:solidFill>
                  <a:schemeClr val="accent5">
                    <a:lumMod val="75000"/>
                  </a:schemeClr>
                </a:solidFill>
              </a:rPr>
              <a:t>les signes sont localisés.  </a:t>
            </a:r>
          </a:p>
          <a:p>
            <a:pPr>
              <a:buFontTx/>
              <a:buChar char="-"/>
            </a:pPr>
            <a:endParaRPr lang="fr-FR" dirty="0">
              <a:solidFill>
                <a:schemeClr val="accent5">
                  <a:lumMod val="75000"/>
                </a:schemeClr>
              </a:solidFill>
            </a:endParaRPr>
          </a:p>
          <a:p>
            <a:pPr>
              <a:buFontTx/>
              <a:buChar char="-"/>
            </a:pPr>
            <a:r>
              <a:rPr lang="fr-FR" dirty="0" smtClean="0">
                <a:solidFill>
                  <a:srgbClr val="C00000"/>
                </a:solidFill>
              </a:rPr>
              <a:t>Péritonite localisée puis généralisée.</a:t>
            </a:r>
            <a:endParaRPr lang="fr-FR" dirty="0">
              <a:solidFill>
                <a:srgbClr val="C00000"/>
              </a:solidFill>
            </a:endParaRPr>
          </a:p>
        </p:txBody>
      </p:sp>
    </p:spTree>
    <p:extLst>
      <p:ext uri="{BB962C8B-B14F-4D97-AF65-F5344CB8AC3E}">
        <p14:creationId xmlns:p14="http://schemas.microsoft.com/office/powerpoint/2010/main" val="2863735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149532"/>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TRAITEMENT</a:t>
            </a:r>
            <a:endParaRPr lang="fr-FR" b="1" i="1" dirty="0">
              <a:solidFill>
                <a:schemeClr val="bg1"/>
              </a:solidFill>
            </a:endParaRPr>
          </a:p>
        </p:txBody>
      </p:sp>
      <p:sp>
        <p:nvSpPr>
          <p:cNvPr id="3" name="Espace réservé du contenu 2"/>
          <p:cNvSpPr>
            <a:spLocks noGrp="1"/>
          </p:cNvSpPr>
          <p:nvPr>
            <p:ph idx="1"/>
          </p:nvPr>
        </p:nvSpPr>
        <p:spPr/>
        <p:txBody>
          <a:bodyPr/>
          <a:lstStyle/>
          <a:p>
            <a:pPr marL="0" indent="0">
              <a:buNone/>
            </a:pPr>
            <a:r>
              <a:rPr lang="fr-FR" dirty="0" smtClean="0">
                <a:solidFill>
                  <a:schemeClr val="accent5">
                    <a:lumMod val="75000"/>
                  </a:schemeClr>
                </a:solidFill>
              </a:rPr>
              <a:t>Le traitement de référence est chirurgical: </a:t>
            </a:r>
            <a:endParaRPr lang="fr-FR" dirty="0">
              <a:solidFill>
                <a:schemeClr val="accent5">
                  <a:lumMod val="75000"/>
                </a:schemeClr>
              </a:solidFill>
            </a:endParaRPr>
          </a:p>
          <a:p>
            <a:pPr marL="0" indent="0">
              <a:buNone/>
            </a:pPr>
            <a:r>
              <a:rPr lang="fr-FR" dirty="0" smtClean="0">
                <a:solidFill>
                  <a:schemeClr val="accent5">
                    <a:lumMod val="75000"/>
                  </a:schemeClr>
                </a:solidFill>
              </a:rPr>
              <a:t>         Appendicectomie classique ou sous cœlioscopie</a:t>
            </a:r>
          </a:p>
          <a:p>
            <a:pPr marL="0" indent="0">
              <a:buNone/>
            </a:pPr>
            <a:r>
              <a:rPr lang="fr-FR" dirty="0" smtClean="0">
                <a:solidFill>
                  <a:schemeClr val="accent5">
                    <a:lumMod val="75000"/>
                  </a:schemeClr>
                </a:solidFill>
              </a:rPr>
              <a:t>- Un « plastron » peut nécessiter un drainage avec une antibiothérapie précédant l'acte opératoire</a:t>
            </a:r>
            <a:endParaRPr lang="fr-FR" dirty="0">
              <a:solidFill>
                <a:schemeClr val="accent5">
                  <a:lumMod val="75000"/>
                </a:schemeClr>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987" y="3727406"/>
            <a:ext cx="3459888" cy="2449557"/>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9651" y="3727406"/>
            <a:ext cx="3463698" cy="2269125"/>
          </a:xfrm>
          <a:prstGeom prst="rect">
            <a:avLst/>
          </a:prstGeom>
        </p:spPr>
      </p:pic>
    </p:spTree>
    <p:extLst>
      <p:ext uri="{BB962C8B-B14F-4D97-AF65-F5344CB8AC3E}">
        <p14:creationId xmlns:p14="http://schemas.microsoft.com/office/powerpoint/2010/main" val="3438698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1"/>
            <a:ext cx="12192000" cy="953588"/>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TRAITEMENT</a:t>
            </a:r>
            <a:endParaRPr lang="fr-FR" b="1" i="1" dirty="0">
              <a:solidFill>
                <a:schemeClr val="bg1"/>
              </a:solidFill>
            </a:endParaRPr>
          </a:p>
        </p:txBody>
      </p:sp>
      <p:sp>
        <p:nvSpPr>
          <p:cNvPr id="3" name="Espace réservé du contenu 2"/>
          <p:cNvSpPr>
            <a:spLocks noGrp="1"/>
          </p:cNvSpPr>
          <p:nvPr>
            <p:ph idx="1"/>
          </p:nvPr>
        </p:nvSpPr>
        <p:spPr/>
        <p:txBody>
          <a:bodyPr/>
          <a:lstStyle/>
          <a:p>
            <a:pPr marL="0" indent="0">
              <a:buNone/>
            </a:pPr>
            <a:r>
              <a:rPr lang="fr-FR" dirty="0" smtClean="0">
                <a:solidFill>
                  <a:schemeClr val="accent5">
                    <a:lumMod val="75000"/>
                  </a:schemeClr>
                </a:solidFill>
              </a:rPr>
              <a:t>Le traitement médical s’adresse aux appendicites non compliquées: une antibiothérapie de 10 jours: 24 – 48 H en IV puis le relais par voie orale à domicile.</a:t>
            </a:r>
          </a:p>
          <a:p>
            <a:pPr marL="0" indent="0">
              <a:buNone/>
            </a:pPr>
            <a:r>
              <a:rPr lang="fr-FR" dirty="0" smtClean="0"/>
              <a:t> </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2962" y="3226527"/>
            <a:ext cx="4151404" cy="1977526"/>
          </a:xfrm>
          <a:prstGeom prst="rect">
            <a:avLst/>
          </a:prstGeom>
        </p:spPr>
      </p:pic>
    </p:spTree>
    <p:extLst>
      <p:ext uri="{BB962C8B-B14F-4D97-AF65-F5344CB8AC3E}">
        <p14:creationId xmlns:p14="http://schemas.microsoft.com/office/powerpoint/2010/main" val="430451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240972"/>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OBJECTIF</a:t>
            </a:r>
            <a:endParaRPr lang="fr-FR" b="1" i="1" dirty="0">
              <a:solidFill>
                <a:schemeClr val="bg1"/>
              </a:solidFill>
            </a:endParaRPr>
          </a:p>
        </p:txBody>
      </p:sp>
      <p:sp>
        <p:nvSpPr>
          <p:cNvPr id="3" name="Espace réservé du contenu 2"/>
          <p:cNvSpPr>
            <a:spLocks noGrp="1"/>
          </p:cNvSpPr>
          <p:nvPr>
            <p:ph idx="1"/>
          </p:nvPr>
        </p:nvSpPr>
        <p:spPr/>
        <p:txBody>
          <a:bodyPr/>
          <a:lstStyle/>
          <a:p>
            <a:r>
              <a:rPr lang="fr-FR" i="1" dirty="0" smtClean="0">
                <a:solidFill>
                  <a:schemeClr val="accent5">
                    <a:lumMod val="75000"/>
                  </a:schemeClr>
                </a:solidFill>
              </a:rPr>
              <a:t>Connaitre la douleur appendiculaire responsable de l’urgence abdominale la plus fréquente</a:t>
            </a:r>
          </a:p>
          <a:p>
            <a:r>
              <a:rPr lang="fr-FR" i="1" dirty="0" smtClean="0">
                <a:solidFill>
                  <a:schemeClr val="accent5">
                    <a:lumMod val="75000"/>
                  </a:schemeClr>
                </a:solidFill>
              </a:rPr>
              <a:t>Connaitre les différentes formes cliniques des appendicites </a:t>
            </a:r>
          </a:p>
          <a:p>
            <a:r>
              <a:rPr lang="fr-FR" i="1" dirty="0" smtClean="0">
                <a:solidFill>
                  <a:schemeClr val="accent5">
                    <a:lumMod val="75000"/>
                  </a:schemeClr>
                </a:solidFill>
              </a:rPr>
              <a:t>Savoir mener un bon examen clinique</a:t>
            </a:r>
          </a:p>
          <a:p>
            <a:endParaRPr lang="fr-FR" dirty="0"/>
          </a:p>
        </p:txBody>
      </p:sp>
    </p:spTree>
    <p:extLst>
      <p:ext uri="{BB962C8B-B14F-4D97-AF65-F5344CB8AC3E}">
        <p14:creationId xmlns:p14="http://schemas.microsoft.com/office/powerpoint/2010/main" val="3999352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12192000" cy="1149530"/>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Généralités </a:t>
            </a:r>
            <a:endParaRPr lang="fr-FR" b="1" i="1" dirty="0">
              <a:solidFill>
                <a:schemeClr val="bg1"/>
              </a:solidFill>
            </a:endParaRPr>
          </a:p>
        </p:txBody>
      </p:sp>
      <p:sp>
        <p:nvSpPr>
          <p:cNvPr id="3" name="Espace réservé du contenu 2"/>
          <p:cNvSpPr>
            <a:spLocks noGrp="1"/>
          </p:cNvSpPr>
          <p:nvPr>
            <p:ph idx="1"/>
          </p:nvPr>
        </p:nvSpPr>
        <p:spPr>
          <a:xfrm>
            <a:off x="378823" y="1345474"/>
            <a:ext cx="11639006" cy="4831489"/>
          </a:xfrm>
        </p:spPr>
        <p:txBody>
          <a:bodyPr>
            <a:normAutofit/>
          </a:bodyPr>
          <a:lstStyle/>
          <a:p>
            <a:pPr marL="0" indent="0">
              <a:buNone/>
            </a:pPr>
            <a:r>
              <a:rPr lang="fr-FR" dirty="0" smtClean="0">
                <a:solidFill>
                  <a:schemeClr val="accent5">
                    <a:lumMod val="75000"/>
                  </a:schemeClr>
                </a:solidFill>
              </a:rPr>
              <a:t>L’appendicite aiguë est le premier motif d’intervention en chirurgie digestive, elle est rare avant 3 ans avec un pic de fréquence entre 10 et 30 ans . 								                                                                             On estime que la probabilité de développer une appendicite aiguë au cours de la vie est de 9 % mais seulement 20 % se présenteront avec une forme compliquée</a:t>
            </a:r>
          </a:p>
          <a:p>
            <a:pPr marL="0" indent="0">
              <a:buNone/>
            </a:pPr>
            <a:r>
              <a:rPr lang="fr-FR" dirty="0" smtClean="0">
                <a:solidFill>
                  <a:schemeClr val="accent5">
                    <a:lumMod val="75000"/>
                  </a:schemeClr>
                </a:solidFill>
              </a:rPr>
              <a:t>Son diagnostic est essentiellement clinique mais l’apport de certains examens biologiques et radiologiques a permis d’établir des scores rendant le diagnostic plus aisé et limitant ainsi les appendicectomies inutiles.</a:t>
            </a:r>
          </a:p>
          <a:p>
            <a:pPr marL="0" indent="0">
              <a:buNone/>
            </a:pPr>
            <a:endParaRPr lang="fr-FR" dirty="0" smtClean="0">
              <a:solidFill>
                <a:schemeClr val="accent5">
                  <a:lumMod val="75000"/>
                </a:schemeClr>
              </a:solidFill>
            </a:endParaRPr>
          </a:p>
          <a:p>
            <a:pPr marL="0" indent="0">
              <a:buNone/>
            </a:pPr>
            <a:r>
              <a:rPr lang="fr-FR" dirty="0" smtClean="0">
                <a:solidFill>
                  <a:schemeClr val="accent5">
                    <a:lumMod val="75000"/>
                  </a:schemeClr>
                </a:solidFill>
              </a:rPr>
              <a:t> </a:t>
            </a:r>
            <a:endParaRPr lang="fr-FR" dirty="0">
              <a:solidFill>
                <a:schemeClr val="accent5">
                  <a:lumMod val="75000"/>
                </a:schemeClr>
              </a:solidFill>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6720" y="4924697"/>
            <a:ext cx="3753394" cy="1724299"/>
          </a:xfrm>
          <a:prstGeom prst="rect">
            <a:avLst/>
          </a:prstGeom>
        </p:spPr>
      </p:pic>
    </p:spTree>
    <p:extLst>
      <p:ext uri="{BB962C8B-B14F-4D97-AF65-F5344CB8AC3E}">
        <p14:creationId xmlns:p14="http://schemas.microsoft.com/office/powerpoint/2010/main" val="1551324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018902"/>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Rappel anatomo-physiologique</a:t>
            </a:r>
            <a:endParaRPr lang="fr-FR" b="1" i="1" dirty="0">
              <a:solidFill>
                <a:schemeClr val="bg1"/>
              </a:solidFill>
            </a:endParaRPr>
          </a:p>
        </p:txBody>
      </p:sp>
      <p:sp>
        <p:nvSpPr>
          <p:cNvPr id="3" name="Espace réservé du contenu 2"/>
          <p:cNvSpPr>
            <a:spLocks noGrp="1"/>
          </p:cNvSpPr>
          <p:nvPr>
            <p:ph idx="1"/>
          </p:nvPr>
        </p:nvSpPr>
        <p:spPr/>
        <p:txBody>
          <a:bodyPr/>
          <a:lstStyle/>
          <a:p>
            <a:pPr marL="0" indent="0">
              <a:buNone/>
            </a:pPr>
            <a:r>
              <a:rPr lang="fr-FR" dirty="0" smtClean="0">
                <a:solidFill>
                  <a:schemeClr val="accent5">
                    <a:lumMod val="75000"/>
                  </a:schemeClr>
                </a:solidFill>
              </a:rPr>
              <a:t>L'appendice est un diverticule conique du cæcum, situé à 2,5 cm au dessous de la valvule iléo-cæcale. Sa position intra-abdominale est variable par rapport au cæcum responsable des différents tableaux cliniques.                                                                                                          Chez le jeune, l'appendice contient de nombreux follicules lymphoïdes qui s'atrophient avec l'âge.  </a:t>
            </a:r>
          </a:p>
          <a:p>
            <a:pPr marL="0" indent="0">
              <a:buNone/>
            </a:pPr>
            <a:r>
              <a:rPr lang="fr-FR" dirty="0" smtClean="0"/>
              <a:t>                                                                                 </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3317" y="3900488"/>
            <a:ext cx="2009775" cy="2276475"/>
          </a:xfrm>
          <a:prstGeom prst="rect">
            <a:avLst/>
          </a:prstGeom>
        </p:spPr>
      </p:pic>
    </p:spTree>
    <p:extLst>
      <p:ext uri="{BB962C8B-B14F-4D97-AF65-F5344CB8AC3E}">
        <p14:creationId xmlns:p14="http://schemas.microsoft.com/office/powerpoint/2010/main" val="3391554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201782"/>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Définition </a:t>
            </a:r>
            <a:endParaRPr lang="fr-FR" b="1" i="1" dirty="0">
              <a:solidFill>
                <a:schemeClr val="bg1"/>
              </a:solidFill>
            </a:endParaRPr>
          </a:p>
        </p:txBody>
      </p:sp>
      <p:sp>
        <p:nvSpPr>
          <p:cNvPr id="3" name="Espace réservé du contenu 2"/>
          <p:cNvSpPr>
            <a:spLocks noGrp="1"/>
          </p:cNvSpPr>
          <p:nvPr>
            <p:ph idx="1"/>
          </p:nvPr>
        </p:nvSpPr>
        <p:spPr/>
        <p:txBody>
          <a:bodyPr/>
          <a:lstStyle/>
          <a:p>
            <a:pPr marL="0" indent="0">
              <a:buNone/>
            </a:pPr>
            <a:r>
              <a:rPr lang="fr-FR" dirty="0" smtClean="0">
                <a:solidFill>
                  <a:schemeClr val="accent5">
                    <a:lumMod val="75000"/>
                  </a:schemeClr>
                </a:solidFill>
              </a:rPr>
              <a:t>L’appendicite aigue est une inflammation aigue de l’appendice. L'appendicite serait due au développement intraluminal de l'infection en amont de l'obstruction mécanique ou fonctionnelle de la lumière appendiculaire (hyperplasie lymphoïde ou rarement stercolithe, infection parasitaire) . </a:t>
            </a:r>
          </a:p>
          <a:p>
            <a:pPr marL="0" indent="0">
              <a:buNone/>
            </a:pPr>
            <a:r>
              <a:rPr lang="fr-FR" dirty="0" smtClean="0">
                <a:solidFill>
                  <a:schemeClr val="accent5">
                    <a:lumMod val="75000"/>
                  </a:schemeClr>
                </a:solidFill>
              </a:rPr>
              <a:t>L’appendicite évolue en quatre stades : catarrhale, phlegmoneuse, gangrénée et perforée.</a:t>
            </a:r>
          </a:p>
          <a:p>
            <a:pPr marL="0" indent="0">
              <a:buNone/>
            </a:pPr>
            <a:r>
              <a:rPr lang="fr-FR" dirty="0" smtClean="0">
                <a:solidFill>
                  <a:schemeClr val="accent5">
                    <a:lumMod val="75000"/>
                  </a:schemeClr>
                </a:solidFill>
              </a:rPr>
              <a:t>Il n'existe aucun parallélisme entre la gravité des lésions anatomo-pathologiques et la gravité du tableau clinique. </a:t>
            </a:r>
            <a:endParaRPr lang="fr-FR" dirty="0">
              <a:solidFill>
                <a:schemeClr val="accent5">
                  <a:lumMod val="75000"/>
                </a:schemeClr>
              </a:solidFill>
            </a:endParaRPr>
          </a:p>
        </p:txBody>
      </p:sp>
    </p:spTree>
    <p:extLst>
      <p:ext uri="{BB962C8B-B14F-4D97-AF65-F5344CB8AC3E}">
        <p14:creationId xmlns:p14="http://schemas.microsoft.com/office/powerpoint/2010/main" val="1082679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306285"/>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Étude sémiologique</a:t>
            </a:r>
            <a:endParaRPr lang="fr-FR" b="1" i="1" dirty="0">
              <a:solidFill>
                <a:schemeClr val="bg1"/>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900241715"/>
              </p:ext>
            </p:extLst>
          </p:nvPr>
        </p:nvGraphicFramePr>
        <p:xfrm>
          <a:off x="642258" y="391886"/>
          <a:ext cx="2048691" cy="653144"/>
        </p:xfrm>
        <a:graphic>
          <a:graphicData uri="http://schemas.openxmlformats.org/drawingml/2006/table">
            <a:tbl>
              <a:tblPr firstRow="1" bandRow="1">
                <a:tableStyleId>{5C22544A-7EE6-4342-B048-85BDC9FD1C3A}</a:tableStyleId>
              </a:tblPr>
              <a:tblGrid>
                <a:gridCol w="2048691">
                  <a:extLst>
                    <a:ext uri="{9D8B030D-6E8A-4147-A177-3AD203B41FA5}">
                      <a16:colId xmlns:a16="http://schemas.microsoft.com/office/drawing/2014/main" val="2386261775"/>
                    </a:ext>
                  </a:extLst>
                </a:gridCol>
              </a:tblGrid>
              <a:tr h="653144">
                <a:tc>
                  <a:txBody>
                    <a:bodyPr/>
                    <a:lstStyle/>
                    <a:p>
                      <a:r>
                        <a:rPr lang="fr-FR" sz="2400" dirty="0" smtClean="0">
                          <a:solidFill>
                            <a:srgbClr val="FF0000"/>
                          </a:solidFill>
                        </a:rPr>
                        <a:t>Forme typique </a:t>
                      </a:r>
                      <a:endParaRPr lang="fr-FR" sz="2400" dirty="0">
                        <a:solidFill>
                          <a:srgbClr val="FF0000"/>
                        </a:solidFill>
                      </a:endParaRPr>
                    </a:p>
                  </a:txBody>
                  <a:tcPr>
                    <a:solidFill>
                      <a:srgbClr val="FFFF00"/>
                    </a:solidFill>
                  </a:tcPr>
                </a:tc>
                <a:extLst>
                  <a:ext uri="{0D108BD9-81ED-4DB2-BD59-A6C34878D82A}">
                    <a16:rowId xmlns:a16="http://schemas.microsoft.com/office/drawing/2014/main" val="4213248303"/>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611029961"/>
              </p:ext>
            </p:extLst>
          </p:nvPr>
        </p:nvGraphicFramePr>
        <p:xfrm>
          <a:off x="1267097" y="2326397"/>
          <a:ext cx="3853543" cy="3749040"/>
        </p:xfrm>
        <a:graphic>
          <a:graphicData uri="http://schemas.openxmlformats.org/drawingml/2006/table">
            <a:tbl>
              <a:tblPr firstRow="1" bandRow="1">
                <a:tableStyleId>{5C22544A-7EE6-4342-B048-85BDC9FD1C3A}</a:tableStyleId>
              </a:tblPr>
              <a:tblGrid>
                <a:gridCol w="3853543">
                  <a:extLst>
                    <a:ext uri="{9D8B030D-6E8A-4147-A177-3AD203B41FA5}">
                      <a16:colId xmlns:a16="http://schemas.microsoft.com/office/drawing/2014/main" val="683127405"/>
                    </a:ext>
                  </a:extLst>
                </a:gridCol>
              </a:tblGrid>
              <a:tr h="370840">
                <a:tc>
                  <a:txBody>
                    <a:bodyPr/>
                    <a:lstStyle/>
                    <a:p>
                      <a:r>
                        <a:rPr lang="fr-FR" sz="2400" dirty="0" smtClean="0">
                          <a:solidFill>
                            <a:schemeClr val="accent6">
                              <a:lumMod val="75000"/>
                            </a:schemeClr>
                          </a:solidFill>
                        </a:rPr>
                        <a:t>LES SIGNES FONCTIONNELS</a:t>
                      </a:r>
                    </a:p>
                    <a:p>
                      <a:r>
                        <a:rPr lang="fr-FR" dirty="0" smtClean="0">
                          <a:solidFill>
                            <a:srgbClr val="C00000"/>
                          </a:solidFill>
                        </a:rPr>
                        <a:t>a/ LA DOULEUR ABDOMINALE :                  </a:t>
                      </a:r>
                      <a:r>
                        <a:rPr lang="fr-FR" dirty="0" smtClean="0">
                          <a:solidFill>
                            <a:schemeClr val="accent5">
                              <a:lumMod val="50000"/>
                            </a:schemeClr>
                          </a:solidFill>
                        </a:rPr>
                        <a:t>La douleur est le maître symptôme. se localise dans la fosse iliaque droite. Elle est vive, oblige l'arrêt des activités et s'accentue lors des mouvements. </a:t>
                      </a:r>
                    </a:p>
                    <a:p>
                      <a:endParaRPr lang="fr-FR" dirty="0" smtClean="0">
                        <a:solidFill>
                          <a:schemeClr val="accent5">
                            <a:lumMod val="50000"/>
                          </a:schemeClr>
                        </a:solidFill>
                      </a:endParaRPr>
                    </a:p>
                    <a:p>
                      <a:r>
                        <a:rPr lang="fr-FR" dirty="0" smtClean="0">
                          <a:solidFill>
                            <a:srgbClr val="C00000"/>
                          </a:solidFill>
                        </a:rPr>
                        <a:t>b/les nausées sont constantes, les vomissements fréquents. </a:t>
                      </a:r>
                    </a:p>
                    <a:p>
                      <a:endParaRPr lang="fr-FR" dirty="0" smtClean="0">
                        <a:solidFill>
                          <a:srgbClr val="C00000"/>
                        </a:solidFill>
                      </a:endParaRPr>
                    </a:p>
                    <a:p>
                      <a:r>
                        <a:rPr lang="fr-FR" dirty="0" smtClean="0">
                          <a:solidFill>
                            <a:srgbClr val="C00000"/>
                          </a:solidFill>
                        </a:rPr>
                        <a:t>c/Les troubles du transit sont rares (constipation, parfois diarrhées).  </a:t>
                      </a:r>
                    </a:p>
                    <a:p>
                      <a:r>
                        <a:rPr lang="fr-FR" dirty="0" smtClean="0">
                          <a:solidFill>
                            <a:srgbClr val="C00000"/>
                          </a:solidFill>
                        </a:rPr>
                        <a:t>  </a:t>
                      </a:r>
                      <a:endParaRPr lang="fr-FR"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25654670"/>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768500017"/>
              </p:ext>
            </p:extLst>
          </p:nvPr>
        </p:nvGraphicFramePr>
        <p:xfrm>
          <a:off x="7256417" y="2800533"/>
          <a:ext cx="4434840" cy="2103120"/>
        </p:xfrm>
        <a:graphic>
          <a:graphicData uri="http://schemas.openxmlformats.org/drawingml/2006/table">
            <a:tbl>
              <a:tblPr firstRow="1" bandRow="1">
                <a:tableStyleId>{5C22544A-7EE6-4342-B048-85BDC9FD1C3A}</a:tableStyleId>
              </a:tblPr>
              <a:tblGrid>
                <a:gridCol w="4434840">
                  <a:extLst>
                    <a:ext uri="{9D8B030D-6E8A-4147-A177-3AD203B41FA5}">
                      <a16:colId xmlns:a16="http://schemas.microsoft.com/office/drawing/2014/main" val="1219814997"/>
                    </a:ext>
                  </a:extLst>
                </a:gridCol>
              </a:tblGrid>
              <a:tr h="0">
                <a:tc>
                  <a:txBody>
                    <a:bodyPr/>
                    <a:lstStyle/>
                    <a:p>
                      <a:r>
                        <a:rPr lang="fr-FR" sz="2400" dirty="0" smtClean="0">
                          <a:solidFill>
                            <a:schemeClr val="accent6">
                              <a:lumMod val="75000"/>
                            </a:schemeClr>
                          </a:solidFill>
                        </a:rPr>
                        <a:t>       LES SIGNES GENERAUX</a:t>
                      </a:r>
                    </a:p>
                    <a:p>
                      <a:r>
                        <a:rPr lang="fr-FR" dirty="0" smtClean="0">
                          <a:solidFill>
                            <a:srgbClr val="C00000"/>
                          </a:solidFill>
                        </a:rPr>
                        <a:t>a/La fièvre entre 38-38,5°C </a:t>
                      </a:r>
                    </a:p>
                    <a:p>
                      <a:endParaRPr lang="fr-FR" dirty="0" smtClean="0">
                        <a:solidFill>
                          <a:srgbClr val="C00000"/>
                        </a:solidFill>
                      </a:endParaRPr>
                    </a:p>
                    <a:p>
                      <a:r>
                        <a:rPr lang="fr-FR" dirty="0" smtClean="0">
                          <a:solidFill>
                            <a:srgbClr val="C00000"/>
                          </a:solidFill>
                        </a:rPr>
                        <a:t>b/La tachycardie avec accélération du pouls </a:t>
                      </a:r>
                    </a:p>
                    <a:p>
                      <a:r>
                        <a:rPr lang="fr-FR" dirty="0" smtClean="0">
                          <a:solidFill>
                            <a:srgbClr val="C00000"/>
                          </a:solidFill>
                        </a:rPr>
                        <a:t>                                                                                                c/La langue saburrale </a:t>
                      </a:r>
                    </a:p>
                    <a:p>
                      <a:endParaRPr lang="fr-FR" dirty="0">
                        <a:solidFill>
                          <a:srgbClr val="C00000"/>
                        </a:solidFill>
                      </a:endParaRPr>
                    </a:p>
                  </a:txBody>
                  <a:tcPr>
                    <a:solidFill>
                      <a:schemeClr val="bg1">
                        <a:lumMod val="95000"/>
                      </a:schemeClr>
                    </a:solidFill>
                  </a:tcPr>
                </a:tc>
                <a:extLst>
                  <a:ext uri="{0D108BD9-81ED-4DB2-BD59-A6C34878D82A}">
                    <a16:rowId xmlns:a16="http://schemas.microsoft.com/office/drawing/2014/main" val="3000230827"/>
                  </a:ext>
                </a:extLst>
              </a:tr>
            </a:tbl>
          </a:graphicData>
        </a:graphic>
      </p:graphicFrame>
    </p:spTree>
    <p:extLst>
      <p:ext uri="{BB962C8B-B14F-4D97-AF65-F5344CB8AC3E}">
        <p14:creationId xmlns:p14="http://schemas.microsoft.com/office/powerpoint/2010/main" val="3867092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953318"/>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b="1" i="1" dirty="0" smtClean="0">
                <a:solidFill>
                  <a:schemeClr val="bg1"/>
                </a:solidFill>
              </a:rPr>
              <a:t>Étude sémiologique</a:t>
            </a:r>
            <a:endParaRPr lang="fr-FR" b="1" i="1" dirty="0">
              <a:solidFill>
                <a:schemeClr val="bg1"/>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60775269"/>
              </p:ext>
            </p:extLst>
          </p:nvPr>
        </p:nvGraphicFramePr>
        <p:xfrm>
          <a:off x="0" y="1240972"/>
          <a:ext cx="12192000" cy="5617027"/>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408531718"/>
                    </a:ext>
                  </a:extLst>
                </a:gridCol>
              </a:tblGrid>
              <a:tr h="5617027">
                <a:tc>
                  <a:txBody>
                    <a:bodyPr/>
                    <a:lstStyle/>
                    <a:p>
                      <a:r>
                        <a:rPr lang="fr-FR" sz="2400" dirty="0" smtClean="0">
                          <a:solidFill>
                            <a:schemeClr val="accent6">
                              <a:lumMod val="75000"/>
                            </a:schemeClr>
                          </a:solidFill>
                        </a:rPr>
                        <a:t>                                                           LES SIGNES PHYSIQUES</a:t>
                      </a:r>
                    </a:p>
                    <a:p>
                      <a:r>
                        <a:rPr lang="fr-FR" dirty="0" smtClean="0">
                          <a:solidFill>
                            <a:schemeClr val="accent5">
                              <a:lumMod val="50000"/>
                            </a:schemeClr>
                          </a:solidFill>
                        </a:rPr>
                        <a:t>                     </a:t>
                      </a:r>
                      <a:r>
                        <a:rPr lang="fr-FR" dirty="0" smtClean="0">
                          <a:solidFill>
                            <a:srgbClr val="FF0000"/>
                          </a:solidFill>
                        </a:rPr>
                        <a:t>      Temps essentiel examen à répéter de préférence par le même praticien                                                                                                            </a:t>
                      </a:r>
                      <a:r>
                        <a:rPr lang="fr-FR" dirty="0" smtClean="0">
                          <a:solidFill>
                            <a:srgbClr val="C00000"/>
                          </a:solidFill>
                        </a:rPr>
                        <a:t>a/ L’inspection : </a:t>
                      </a:r>
                      <a:r>
                        <a:rPr lang="fr-FR" b="0" dirty="0" smtClean="0">
                          <a:solidFill>
                            <a:schemeClr val="accent5">
                              <a:lumMod val="50000"/>
                            </a:schemeClr>
                          </a:solidFill>
                        </a:rPr>
                        <a:t>la FID respire moins bien, rechercher une cicatrice d’appendicectomie.</a:t>
                      </a:r>
                    </a:p>
                    <a:p>
                      <a:r>
                        <a:rPr lang="fr-FR" dirty="0" smtClean="0">
                          <a:solidFill>
                            <a:srgbClr val="C00000"/>
                          </a:solidFill>
                        </a:rPr>
                        <a:t>b/La palpation de l’abdomen : </a:t>
                      </a:r>
                      <a:r>
                        <a:rPr lang="fr-FR" b="0" dirty="0" smtClean="0">
                          <a:solidFill>
                            <a:schemeClr val="accent5">
                              <a:lumMod val="50000"/>
                            </a:schemeClr>
                          </a:solidFill>
                        </a:rPr>
                        <a:t>en commençant par la fosse iliaque gauche et en remontant le long du cadre colique                    </a:t>
                      </a:r>
                      <a:r>
                        <a:rPr lang="fr-FR" dirty="0" smtClean="0"/>
                        <a:t>-</a:t>
                      </a:r>
                      <a:r>
                        <a:rPr lang="fr-FR" dirty="0" smtClean="0">
                          <a:solidFill>
                            <a:schemeClr val="accent4">
                              <a:lumMod val="50000"/>
                            </a:schemeClr>
                          </a:solidFill>
                        </a:rPr>
                        <a:t>- Douleur provoquée au niveau du point appendiculaire : </a:t>
                      </a:r>
                      <a:r>
                        <a:rPr lang="fr-FR" dirty="0" smtClean="0">
                          <a:solidFill>
                            <a:srgbClr val="C00000"/>
                          </a:solidFill>
                        </a:rPr>
                        <a:t>point de MAC BURNEY </a:t>
                      </a:r>
                      <a:r>
                        <a:rPr lang="fr-FR" b="0" dirty="0" smtClean="0">
                          <a:solidFill>
                            <a:schemeClr val="accent5">
                              <a:lumMod val="50000"/>
                            </a:schemeClr>
                          </a:solidFill>
                        </a:rPr>
                        <a:t>(situé au </a:t>
                      </a:r>
                      <a:r>
                        <a:rPr lang="fr-FR" b="0" dirty="0" err="1" smtClean="0">
                          <a:solidFill>
                            <a:schemeClr val="accent5">
                              <a:lumMod val="50000"/>
                            </a:schemeClr>
                          </a:solidFill>
                        </a:rPr>
                        <a:t>au</a:t>
                      </a:r>
                      <a:r>
                        <a:rPr lang="fr-FR" b="0" dirty="0" smtClean="0">
                          <a:solidFill>
                            <a:schemeClr val="accent5">
                              <a:lumMod val="50000"/>
                            </a:schemeClr>
                          </a:solidFill>
                        </a:rPr>
                        <a:t> tiers externe de la ligne reliant l’épine iliaque antéro-supérieure droite et l’ombilic) </a:t>
                      </a:r>
                    </a:p>
                    <a:p>
                      <a:endParaRPr lang="fr-FR" b="0" dirty="0" smtClean="0"/>
                    </a:p>
                    <a:p>
                      <a:endParaRPr lang="fr-FR" dirty="0" smtClean="0"/>
                    </a:p>
                    <a:p>
                      <a:endParaRPr lang="fr-FR" dirty="0" smtClean="0"/>
                    </a:p>
                    <a:p>
                      <a:endParaRPr lang="fr-FR" dirty="0" smtClean="0"/>
                    </a:p>
                    <a:p>
                      <a:endParaRPr lang="fr-FR" dirty="0" smtClean="0"/>
                    </a:p>
                    <a:p>
                      <a:endParaRPr lang="fr-FR" dirty="0" smtClean="0"/>
                    </a:p>
                    <a:p>
                      <a:r>
                        <a:rPr lang="fr-FR" dirty="0" smtClean="0">
                          <a:solidFill>
                            <a:schemeClr val="accent4">
                              <a:lumMod val="50000"/>
                            </a:schemeClr>
                          </a:solidFill>
                        </a:rPr>
                        <a:t>- Signe de BLUMBERG : </a:t>
                      </a:r>
                      <a:r>
                        <a:rPr lang="fr-FR" b="0" dirty="0" smtClean="0">
                          <a:solidFill>
                            <a:schemeClr val="accent5">
                              <a:lumMod val="50000"/>
                            </a:schemeClr>
                          </a:solidFill>
                        </a:rPr>
                        <a:t>apparition d’une douleur vive à la décompression de la fosse iliaque droite : on appuie profondément au niveau de la fosse iliaque droite avec les doigts puis on relâche brusquement</a:t>
                      </a:r>
                    </a:p>
                    <a:p>
                      <a:endParaRPr lang="fr-FR" dirty="0"/>
                    </a:p>
                  </a:txBody>
                  <a:tcPr>
                    <a:solidFill>
                      <a:schemeClr val="bg1">
                        <a:lumMod val="95000"/>
                      </a:schemeClr>
                    </a:solidFill>
                  </a:tcPr>
                </a:tc>
                <a:extLst>
                  <a:ext uri="{0D108BD9-81ED-4DB2-BD59-A6C34878D82A}">
                    <a16:rowId xmlns:a16="http://schemas.microsoft.com/office/drawing/2014/main" val="3413380926"/>
                  </a:ext>
                </a:extLst>
              </a:tr>
            </a:tbl>
          </a:graphicData>
        </a:graphic>
      </p:graphicFrame>
      <p:graphicFrame>
        <p:nvGraphicFramePr>
          <p:cNvPr id="5" name="Espace réservé du contenu 3"/>
          <p:cNvGraphicFramePr>
            <a:graphicFrameLocks/>
          </p:cNvGraphicFramePr>
          <p:nvPr>
            <p:extLst>
              <p:ext uri="{D42A27DB-BD31-4B8C-83A1-F6EECF244321}">
                <p14:modId xmlns:p14="http://schemas.microsoft.com/office/powerpoint/2010/main" val="509474282"/>
              </p:ext>
            </p:extLst>
          </p:nvPr>
        </p:nvGraphicFramePr>
        <p:xfrm>
          <a:off x="496389" y="209006"/>
          <a:ext cx="2024743" cy="396240"/>
        </p:xfrm>
        <a:graphic>
          <a:graphicData uri="http://schemas.openxmlformats.org/drawingml/2006/table">
            <a:tbl>
              <a:tblPr firstRow="1" bandRow="1">
                <a:tableStyleId>{5C22544A-7EE6-4342-B048-85BDC9FD1C3A}</a:tableStyleId>
              </a:tblPr>
              <a:tblGrid>
                <a:gridCol w="2024743">
                  <a:extLst>
                    <a:ext uri="{9D8B030D-6E8A-4147-A177-3AD203B41FA5}">
                      <a16:colId xmlns:a16="http://schemas.microsoft.com/office/drawing/2014/main" val="2386261775"/>
                    </a:ext>
                  </a:extLst>
                </a:gridCol>
              </a:tblGrid>
              <a:tr h="391887">
                <a:tc>
                  <a:txBody>
                    <a:bodyPr/>
                    <a:lstStyle/>
                    <a:p>
                      <a:r>
                        <a:rPr lang="fr-FR" sz="2000" dirty="0" smtClean="0">
                          <a:solidFill>
                            <a:srgbClr val="C00000"/>
                          </a:solidFill>
                        </a:rPr>
                        <a:t>Forme typique </a:t>
                      </a:r>
                      <a:endParaRPr lang="fr-FR" sz="2000" dirty="0">
                        <a:solidFill>
                          <a:srgbClr val="C00000"/>
                        </a:solidFill>
                      </a:endParaRPr>
                    </a:p>
                  </a:txBody>
                  <a:tcPr>
                    <a:solidFill>
                      <a:srgbClr val="FFFF00"/>
                    </a:solidFill>
                  </a:tcPr>
                </a:tc>
                <a:extLst>
                  <a:ext uri="{0D108BD9-81ED-4DB2-BD59-A6C34878D82A}">
                    <a16:rowId xmlns:a16="http://schemas.microsoft.com/office/drawing/2014/main" val="4213248303"/>
                  </a:ext>
                </a:extLst>
              </a:tr>
            </a:tbl>
          </a:graphicData>
        </a:graphic>
      </p:graphicFrame>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5292" y="2792867"/>
            <a:ext cx="2847975" cy="1609725"/>
          </a:xfrm>
          <a:prstGeom prst="rect">
            <a:avLst/>
          </a:prstGeom>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0011" y="5122545"/>
            <a:ext cx="3000375" cy="1447800"/>
          </a:xfrm>
          <a:prstGeom prst="rect">
            <a:avLst/>
          </a:prstGeom>
        </p:spPr>
      </p:pic>
    </p:spTree>
    <p:extLst>
      <p:ext uri="{BB962C8B-B14F-4D97-AF65-F5344CB8AC3E}">
        <p14:creationId xmlns:p14="http://schemas.microsoft.com/office/powerpoint/2010/main" val="2355552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045030"/>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fr-FR" dirty="0" smtClean="0"/>
              <a:t>Étude sémiologique</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391457833"/>
              </p:ext>
            </p:extLst>
          </p:nvPr>
        </p:nvGraphicFramePr>
        <p:xfrm>
          <a:off x="293914" y="1188720"/>
          <a:ext cx="10515600" cy="5669280"/>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10515600">
                  <a:extLst>
                    <a:ext uri="{9D8B030D-6E8A-4147-A177-3AD203B41FA5}">
                      <a16:colId xmlns:a16="http://schemas.microsoft.com/office/drawing/2014/main" val="199105255"/>
                    </a:ext>
                  </a:extLst>
                </a:gridCol>
              </a:tblGrid>
              <a:tr h="370840">
                <a:tc>
                  <a:txBody>
                    <a:bodyPr/>
                    <a:lstStyle/>
                    <a:p>
                      <a:r>
                        <a:rPr lang="fr-FR" dirty="0" smtClean="0"/>
                        <a:t>                                                                    </a:t>
                      </a:r>
                      <a:r>
                        <a:rPr lang="fr-FR" sz="2400" dirty="0" smtClean="0">
                          <a:solidFill>
                            <a:schemeClr val="accent6">
                              <a:lumMod val="50000"/>
                            </a:schemeClr>
                          </a:solidFill>
                        </a:rPr>
                        <a:t>LES SIGNES PHYSIQUES</a:t>
                      </a:r>
                    </a:p>
                    <a:p>
                      <a:r>
                        <a:rPr lang="fr-FR" dirty="0" smtClean="0">
                          <a:solidFill>
                            <a:srgbClr val="C00000"/>
                          </a:solidFill>
                        </a:rPr>
                        <a:t>b/La palpation de l’abdomen :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accent4">
                              <a:lumMod val="50000"/>
                            </a:schemeClr>
                          </a:solidFill>
                        </a:rPr>
                        <a:t>-  Le signe de ROVSING : </a:t>
                      </a:r>
                      <a:r>
                        <a:rPr lang="fr-FR" b="0" dirty="0" smtClean="0">
                          <a:solidFill>
                            <a:schemeClr val="accent5">
                              <a:lumMod val="50000"/>
                            </a:schemeClr>
                          </a:solidFill>
                        </a:rPr>
                        <a:t>obtenu en déprimant profondément la fosse iliaque gauche, une douleur vive apparait au point appendiculaire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dirty="0" smtClean="0">
                          <a:solidFill>
                            <a:schemeClr val="accent6">
                              <a:lumMod val="50000"/>
                            </a:schemeClr>
                          </a:solidFill>
                        </a:rPr>
                        <a:t>- </a:t>
                      </a:r>
                      <a:r>
                        <a:rPr lang="fr-FR" dirty="0" smtClean="0">
                          <a:solidFill>
                            <a:schemeClr val="accent4">
                              <a:lumMod val="50000"/>
                            </a:schemeClr>
                          </a:solidFill>
                        </a:rPr>
                        <a:t>Signe de </a:t>
                      </a:r>
                      <a:r>
                        <a:rPr lang="fr-FR" dirty="0" err="1" smtClean="0">
                          <a:solidFill>
                            <a:schemeClr val="accent4">
                              <a:lumMod val="50000"/>
                            </a:schemeClr>
                          </a:solidFill>
                        </a:rPr>
                        <a:t>Lapinski</a:t>
                      </a:r>
                      <a:r>
                        <a:rPr lang="fr-FR" dirty="0" smtClean="0">
                          <a:solidFill>
                            <a:schemeClr val="accent4">
                              <a:lumMod val="50000"/>
                            </a:schemeClr>
                          </a:solidFill>
                        </a:rPr>
                        <a:t> ou Signe de Meltzer : </a:t>
                      </a:r>
                      <a:r>
                        <a:rPr lang="fr-FR" b="0" dirty="0" smtClean="0">
                          <a:solidFill>
                            <a:schemeClr val="accent5">
                              <a:lumMod val="50000"/>
                            </a:schemeClr>
                          </a:solidFill>
                        </a:rPr>
                        <a:t>l'examinateur appuie légèrement sur le point de Mac Burney du patient et lui demande de décoller le talon du plan du lit sans fléchir le genou (contact de l’appendicite avec le psoas). Dans l'appendicite, le signe est négatif à gauche et positif à droite.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dirty="0" smtClean="0">
                          <a:solidFill>
                            <a:schemeClr val="accent4">
                              <a:lumMod val="50000"/>
                            </a:schemeClr>
                          </a:solidFill>
                        </a:rPr>
                        <a:t>-  Le </a:t>
                      </a:r>
                      <a:r>
                        <a:rPr lang="fr-FR" dirty="0" err="1" smtClean="0">
                          <a:solidFill>
                            <a:schemeClr val="accent4">
                              <a:lumMod val="50000"/>
                            </a:schemeClr>
                          </a:solidFill>
                        </a:rPr>
                        <a:t>psoitis</a:t>
                      </a:r>
                      <a:r>
                        <a:rPr lang="fr-FR" dirty="0" smtClean="0">
                          <a:solidFill>
                            <a:schemeClr val="accent4">
                              <a:lumMod val="50000"/>
                            </a:schemeClr>
                          </a:solidFill>
                        </a:rPr>
                        <a:t> : </a:t>
                      </a:r>
                      <a:r>
                        <a:rPr lang="fr-FR" b="0" dirty="0" smtClean="0">
                          <a:solidFill>
                            <a:schemeClr val="accent5">
                              <a:lumMod val="50000"/>
                            </a:schemeClr>
                          </a:solidFill>
                        </a:rPr>
                        <a:t>La douleur exacerbée par la flexion de la cuisse droite (genou en rectitude) témoigne (inflammation du muscle psoas)                                                                                                                                                                   </a:t>
                      </a:r>
                      <a:r>
                        <a:rPr lang="fr-FR" b="1" dirty="0" smtClean="0">
                          <a:solidFill>
                            <a:schemeClr val="accent4">
                              <a:lumMod val="50000"/>
                            </a:schemeClr>
                          </a:solidFill>
                        </a:rPr>
                        <a:t>- Une défense pariétale localisée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dirty="0" smtClean="0">
                        <a:solidFill>
                          <a:schemeClr val="accent5">
                            <a:lumMod val="5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solidFill>
                            <a:srgbClr val="C00000"/>
                          </a:solidFill>
                        </a:rPr>
                        <a:t>c/ Le toucher rectal : </a:t>
                      </a:r>
                      <a:r>
                        <a:rPr lang="fr-FR" b="0" dirty="0" smtClean="0">
                          <a:solidFill>
                            <a:schemeClr val="accent5">
                              <a:lumMod val="50000"/>
                            </a:schemeClr>
                          </a:solidFill>
                        </a:rPr>
                        <a:t>douleur au niveau du douglas en haut et à droite </a:t>
                      </a:r>
                    </a:p>
                    <a:p>
                      <a:endParaRPr lang="fr-FR" b="0" dirty="0"/>
                    </a:p>
                  </a:txBody>
                  <a:tcPr>
                    <a:solidFill>
                      <a:schemeClr val="bg1">
                        <a:lumMod val="95000"/>
                      </a:schemeClr>
                    </a:solidFill>
                  </a:tcPr>
                </a:tc>
                <a:extLst>
                  <a:ext uri="{0D108BD9-81ED-4DB2-BD59-A6C34878D82A}">
                    <a16:rowId xmlns:a16="http://schemas.microsoft.com/office/drawing/2014/main" val="724258880"/>
                  </a:ext>
                </a:extLst>
              </a:tr>
            </a:tbl>
          </a:graphicData>
        </a:graphic>
      </p:graphicFrame>
      <p:graphicFrame>
        <p:nvGraphicFramePr>
          <p:cNvPr id="4" name="Espace réservé du contenu 3"/>
          <p:cNvGraphicFramePr>
            <a:graphicFrameLocks/>
          </p:cNvGraphicFramePr>
          <p:nvPr>
            <p:extLst>
              <p:ext uri="{D42A27DB-BD31-4B8C-83A1-F6EECF244321}">
                <p14:modId xmlns:p14="http://schemas.microsoft.com/office/powerpoint/2010/main" val="3653458661"/>
              </p:ext>
            </p:extLst>
          </p:nvPr>
        </p:nvGraphicFramePr>
        <p:xfrm>
          <a:off x="587828" y="326572"/>
          <a:ext cx="2024743" cy="396240"/>
        </p:xfrm>
        <a:graphic>
          <a:graphicData uri="http://schemas.openxmlformats.org/drawingml/2006/table">
            <a:tbl>
              <a:tblPr firstRow="1" bandRow="1">
                <a:tableStyleId>{5C22544A-7EE6-4342-B048-85BDC9FD1C3A}</a:tableStyleId>
              </a:tblPr>
              <a:tblGrid>
                <a:gridCol w="2024743">
                  <a:extLst>
                    <a:ext uri="{9D8B030D-6E8A-4147-A177-3AD203B41FA5}">
                      <a16:colId xmlns:a16="http://schemas.microsoft.com/office/drawing/2014/main" val="2386261775"/>
                    </a:ext>
                  </a:extLst>
                </a:gridCol>
              </a:tblGrid>
              <a:tr h="391887">
                <a:tc>
                  <a:txBody>
                    <a:bodyPr/>
                    <a:lstStyle/>
                    <a:p>
                      <a:r>
                        <a:rPr lang="fr-FR" sz="2000" dirty="0" smtClean="0">
                          <a:solidFill>
                            <a:srgbClr val="C00000"/>
                          </a:solidFill>
                        </a:rPr>
                        <a:t>Forme typique </a:t>
                      </a:r>
                      <a:endParaRPr lang="fr-FR" sz="2000" dirty="0">
                        <a:solidFill>
                          <a:srgbClr val="C00000"/>
                        </a:solidFill>
                      </a:endParaRPr>
                    </a:p>
                  </a:txBody>
                  <a:tcPr>
                    <a:solidFill>
                      <a:srgbClr val="FFFF00"/>
                    </a:solidFill>
                  </a:tcPr>
                </a:tc>
                <a:extLst>
                  <a:ext uri="{0D108BD9-81ED-4DB2-BD59-A6C34878D82A}">
                    <a16:rowId xmlns:a16="http://schemas.microsoft.com/office/drawing/2014/main" val="4213248303"/>
                  </a:ext>
                </a:extLst>
              </a:tr>
            </a:tbl>
          </a:graphicData>
        </a:graphic>
      </p:graphicFrame>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9515" y="1045031"/>
            <a:ext cx="1382486" cy="1867986"/>
          </a:xfrm>
          <a:prstGeom prst="rect">
            <a:avLst/>
          </a:prstGeom>
        </p:spPr>
      </p:pic>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0553" y="4396367"/>
            <a:ext cx="3108961" cy="1260087"/>
          </a:xfrm>
          <a:prstGeom prst="rect">
            <a:avLst/>
          </a:prstGeom>
        </p:spPr>
      </p:pic>
    </p:spTree>
    <p:extLst>
      <p:ext uri="{BB962C8B-B14F-4D97-AF65-F5344CB8AC3E}">
        <p14:creationId xmlns:p14="http://schemas.microsoft.com/office/powerpoint/2010/main" val="786503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267098"/>
          </a:xfrm>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dirty="0" smtClean="0">
                <a:solidFill>
                  <a:schemeClr val="bg1"/>
                </a:solidFill>
              </a:rPr>
              <a:t>Étude sémiologique</a:t>
            </a:r>
            <a:endParaRPr lang="fr-FR" dirty="0">
              <a:solidFill>
                <a:schemeClr val="bg1"/>
              </a:solidFill>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733176753"/>
              </p:ext>
            </p:extLst>
          </p:nvPr>
        </p:nvGraphicFramePr>
        <p:xfrm>
          <a:off x="838200" y="1776549"/>
          <a:ext cx="10515600" cy="3798116"/>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1209073453"/>
                    </a:ext>
                  </a:extLst>
                </a:gridCol>
              </a:tblGrid>
              <a:tr h="3798116">
                <a:tc>
                  <a:txBody>
                    <a:bodyPr/>
                    <a:lstStyle/>
                    <a:p>
                      <a:pPr algn="l"/>
                      <a:r>
                        <a:rPr lang="fr-FR" sz="2400" dirty="0" smtClean="0">
                          <a:solidFill>
                            <a:schemeClr val="accent6">
                              <a:lumMod val="50000"/>
                            </a:schemeClr>
                          </a:solidFill>
                        </a:rPr>
                        <a:t>                                                         LES EXAMENS COMPLEMENTAIRES :     </a:t>
                      </a:r>
                    </a:p>
                    <a:p>
                      <a:r>
                        <a:rPr lang="fr-FR" dirty="0" smtClean="0"/>
                        <a:t>                                                                                                                                                                                          </a:t>
                      </a:r>
                      <a:r>
                        <a:rPr lang="fr-FR" dirty="0" smtClean="0">
                          <a:solidFill>
                            <a:srgbClr val="C00000"/>
                          </a:solidFill>
                        </a:rPr>
                        <a:t>a/Biologie :                                                                                                                                                                              </a:t>
                      </a:r>
                      <a:r>
                        <a:rPr lang="fr-FR" dirty="0" smtClean="0">
                          <a:solidFill>
                            <a:schemeClr val="accent4">
                              <a:lumMod val="50000"/>
                            </a:schemeClr>
                          </a:solidFill>
                        </a:rPr>
                        <a:t>La FNS : </a:t>
                      </a:r>
                      <a:r>
                        <a:rPr lang="fr-FR" b="0" dirty="0" smtClean="0">
                          <a:solidFill>
                            <a:schemeClr val="accent5">
                              <a:lumMod val="50000"/>
                            </a:schemeClr>
                          </a:solidFill>
                        </a:rPr>
                        <a:t>hyperleucocytose n'est pas constante.  </a:t>
                      </a:r>
                    </a:p>
                    <a:p>
                      <a:r>
                        <a:rPr lang="fr-FR" dirty="0" smtClean="0">
                          <a:solidFill>
                            <a:schemeClr val="accent4">
                              <a:lumMod val="50000"/>
                            </a:schemeClr>
                          </a:solidFill>
                        </a:rPr>
                        <a:t>La CRP: </a:t>
                      </a:r>
                      <a:r>
                        <a:rPr lang="fr-FR" b="0" dirty="0" smtClean="0">
                          <a:solidFill>
                            <a:schemeClr val="accent5">
                              <a:lumMod val="50000"/>
                            </a:schemeClr>
                          </a:solidFill>
                        </a:rPr>
                        <a:t>élevée ( 8 mg)</a:t>
                      </a:r>
                    </a:p>
                    <a:p>
                      <a:r>
                        <a:rPr lang="fr-FR" dirty="0" err="1" smtClean="0">
                          <a:solidFill>
                            <a:schemeClr val="accent4">
                              <a:lumMod val="50000"/>
                            </a:schemeClr>
                          </a:solidFill>
                        </a:rPr>
                        <a:t>ßHCG</a:t>
                      </a:r>
                      <a:r>
                        <a:rPr lang="fr-FR" dirty="0" smtClean="0"/>
                        <a:t>  </a:t>
                      </a:r>
                      <a:r>
                        <a:rPr lang="fr-FR" b="0" dirty="0" smtClean="0">
                          <a:solidFill>
                            <a:schemeClr val="accent5">
                              <a:lumMod val="50000"/>
                            </a:schemeClr>
                          </a:solidFill>
                        </a:rPr>
                        <a:t>chez la femme en âge de procréer  </a:t>
                      </a:r>
                    </a:p>
                    <a:p>
                      <a:r>
                        <a:rPr lang="fr-FR" dirty="0" smtClean="0"/>
                        <a:t>                                                                                                                                                                                                            </a:t>
                      </a:r>
                      <a:r>
                        <a:rPr lang="fr-FR" dirty="0" smtClean="0">
                          <a:solidFill>
                            <a:srgbClr val="C00000"/>
                          </a:solidFill>
                        </a:rPr>
                        <a:t>b/La radiologie : </a:t>
                      </a:r>
                      <a:r>
                        <a:rPr lang="fr-FR" dirty="0" smtClean="0">
                          <a:solidFill>
                            <a:schemeClr val="accent5">
                              <a:lumMod val="50000"/>
                            </a:schemeClr>
                          </a:solidFill>
                        </a:rPr>
                        <a:t>Confirme le diagnostic Intérêt pour éliminer une autre pathologie (gynécologique, urinaire),un abcès appendiculaire                                                                                                                                       </a:t>
                      </a:r>
                      <a:r>
                        <a:rPr lang="fr-FR" dirty="0" smtClean="0">
                          <a:solidFill>
                            <a:schemeClr val="accent4">
                              <a:lumMod val="50000"/>
                            </a:schemeClr>
                          </a:solidFill>
                        </a:rPr>
                        <a:t>-- ASP: </a:t>
                      </a:r>
                      <a:r>
                        <a:rPr lang="fr-FR" b="0" dirty="0" smtClean="0">
                          <a:solidFill>
                            <a:schemeClr val="accent5">
                              <a:lumMod val="50000"/>
                            </a:schemeClr>
                          </a:solidFill>
                        </a:rPr>
                        <a:t>souvent n’a pas d’intérêt                                                                                                                                                  </a:t>
                      </a:r>
                      <a:r>
                        <a:rPr lang="fr-FR" dirty="0" smtClean="0">
                          <a:solidFill>
                            <a:schemeClr val="accent4">
                              <a:lumMod val="50000"/>
                            </a:schemeClr>
                          </a:solidFill>
                        </a:rPr>
                        <a:t>- Echographie abdominale : </a:t>
                      </a:r>
                      <a:r>
                        <a:rPr lang="fr-FR" b="0" dirty="0" smtClean="0">
                          <a:solidFill>
                            <a:schemeClr val="accent5">
                              <a:lumMod val="50000"/>
                            </a:schemeClr>
                          </a:solidFill>
                        </a:rPr>
                        <a:t>réalisée chez l’enfant, la femme et l’adolescent                                                                                                  </a:t>
                      </a:r>
                      <a:r>
                        <a:rPr lang="fr-FR" dirty="0" smtClean="0">
                          <a:solidFill>
                            <a:schemeClr val="accent4">
                              <a:lumMod val="50000"/>
                            </a:schemeClr>
                          </a:solidFill>
                        </a:rPr>
                        <a:t>- Le scanner abdominal : </a:t>
                      </a:r>
                      <a:r>
                        <a:rPr lang="fr-FR" b="0" dirty="0" smtClean="0">
                          <a:solidFill>
                            <a:schemeClr val="accent5">
                              <a:lumMod val="50000"/>
                            </a:schemeClr>
                          </a:solidFill>
                        </a:rPr>
                        <a:t>chez l’adulte Epaississement appendiculaire avec infiltration de la graisse péri-appendiculaire </a:t>
                      </a:r>
                      <a:endParaRPr lang="fr-FR" b="0" dirty="0">
                        <a:solidFill>
                          <a:schemeClr val="accent5">
                            <a:lumMod val="50000"/>
                          </a:schemeClr>
                        </a:solidFill>
                      </a:endParaRPr>
                    </a:p>
                  </a:txBody>
                  <a:tcPr>
                    <a:solidFill>
                      <a:schemeClr val="bg1">
                        <a:lumMod val="95000"/>
                      </a:schemeClr>
                    </a:solidFill>
                  </a:tcPr>
                </a:tc>
                <a:extLst>
                  <a:ext uri="{0D108BD9-81ED-4DB2-BD59-A6C34878D82A}">
                    <a16:rowId xmlns:a16="http://schemas.microsoft.com/office/drawing/2014/main" val="1204788068"/>
                  </a:ext>
                </a:extLst>
              </a:tr>
            </a:tbl>
          </a:graphicData>
        </a:graphic>
      </p:graphicFrame>
      <p:graphicFrame>
        <p:nvGraphicFramePr>
          <p:cNvPr id="4" name="Espace réservé du contenu 3"/>
          <p:cNvGraphicFramePr>
            <a:graphicFrameLocks/>
          </p:cNvGraphicFramePr>
          <p:nvPr>
            <p:extLst>
              <p:ext uri="{D42A27DB-BD31-4B8C-83A1-F6EECF244321}">
                <p14:modId xmlns:p14="http://schemas.microsoft.com/office/powerpoint/2010/main" val="3841729682"/>
              </p:ext>
            </p:extLst>
          </p:nvPr>
        </p:nvGraphicFramePr>
        <p:xfrm>
          <a:off x="666206" y="548640"/>
          <a:ext cx="2024743" cy="496390"/>
        </p:xfrm>
        <a:graphic>
          <a:graphicData uri="http://schemas.openxmlformats.org/drawingml/2006/table">
            <a:tbl>
              <a:tblPr firstRow="1" bandRow="1">
                <a:tableStyleId>{5C22544A-7EE6-4342-B048-85BDC9FD1C3A}</a:tableStyleId>
              </a:tblPr>
              <a:tblGrid>
                <a:gridCol w="2024743">
                  <a:extLst>
                    <a:ext uri="{9D8B030D-6E8A-4147-A177-3AD203B41FA5}">
                      <a16:colId xmlns:a16="http://schemas.microsoft.com/office/drawing/2014/main" val="2386261775"/>
                    </a:ext>
                  </a:extLst>
                </a:gridCol>
              </a:tblGrid>
              <a:tr h="496390">
                <a:tc>
                  <a:txBody>
                    <a:bodyPr/>
                    <a:lstStyle/>
                    <a:p>
                      <a:r>
                        <a:rPr lang="fr-FR" sz="2000" dirty="0" smtClean="0">
                          <a:solidFill>
                            <a:srgbClr val="C00000"/>
                          </a:solidFill>
                        </a:rPr>
                        <a:t>Forme typique </a:t>
                      </a:r>
                      <a:endParaRPr lang="fr-FR" sz="2000" dirty="0">
                        <a:solidFill>
                          <a:srgbClr val="C00000"/>
                        </a:solidFill>
                      </a:endParaRPr>
                    </a:p>
                  </a:txBody>
                  <a:tcPr>
                    <a:solidFill>
                      <a:srgbClr val="FFFF00"/>
                    </a:solidFill>
                  </a:tcPr>
                </a:tc>
                <a:extLst>
                  <a:ext uri="{0D108BD9-81ED-4DB2-BD59-A6C34878D82A}">
                    <a16:rowId xmlns:a16="http://schemas.microsoft.com/office/drawing/2014/main" val="4213248303"/>
                  </a:ext>
                </a:extLst>
              </a:tr>
            </a:tbl>
          </a:graphicData>
        </a:graphic>
      </p:graphicFrame>
    </p:spTree>
    <p:extLst>
      <p:ext uri="{BB962C8B-B14F-4D97-AF65-F5344CB8AC3E}">
        <p14:creationId xmlns:p14="http://schemas.microsoft.com/office/powerpoint/2010/main" val="2335985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6187</TotalTime>
  <Words>1079</Words>
  <Application>Microsoft Office PowerPoint</Application>
  <PresentationFormat>Grand écran</PresentationFormat>
  <Paragraphs>104</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Calibri Light</vt:lpstr>
      <vt:lpstr>Thème Office</vt:lpstr>
      <vt:lpstr>UNIVERSITE MOSTEFA BENBOULAID BATNA 2 Faculté de Médecine                               Département de Médecine</vt:lpstr>
      <vt:lpstr>OBJECTIF</vt:lpstr>
      <vt:lpstr>Généralités </vt:lpstr>
      <vt:lpstr>Rappel anatomo-physiologique</vt:lpstr>
      <vt:lpstr>Définition </vt:lpstr>
      <vt:lpstr>Étude sémiologique</vt:lpstr>
      <vt:lpstr>Étude sémiologique</vt:lpstr>
      <vt:lpstr>Étude sémiologique</vt:lpstr>
      <vt:lpstr>Étude sémiologique</vt:lpstr>
      <vt:lpstr>Étude sémiologique</vt:lpstr>
      <vt:lpstr> DIAGNOSTIC POSITIF</vt:lpstr>
      <vt:lpstr>DIAGNOSTIC DIFFERENTIEL </vt:lpstr>
      <vt:lpstr>EVOLUTION</vt:lpstr>
      <vt:lpstr>TRAITEMENT</vt:lpstr>
      <vt:lpstr>TRAITEMENT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UNIVERSITE MOSTEFA BENBOULAID BATNA 2 Faculté de Médecine                               Département de Médecine</dc:title>
  <dc:creator>Utilisateur Windows</dc:creator>
  <cp:lastModifiedBy>Utilisateur Windows</cp:lastModifiedBy>
  <cp:revision>29</cp:revision>
  <dcterms:created xsi:type="dcterms:W3CDTF">2020-08-18T13:41:36Z</dcterms:created>
  <dcterms:modified xsi:type="dcterms:W3CDTF">2020-08-22T20:48:43Z</dcterms:modified>
</cp:coreProperties>
</file>