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1" r:id="rId7"/>
    <p:sldId id="262" r:id="rId8"/>
    <p:sldId id="264" r:id="rId9"/>
    <p:sldId id="268" r:id="rId10"/>
    <p:sldId id="269" r:id="rId11"/>
    <p:sldId id="270" r:id="rId12"/>
    <p:sldId id="271" r:id="rId13"/>
    <p:sldId id="272" r:id="rId14"/>
    <p:sldId id="273" r:id="rId15"/>
    <p:sldId id="274" r:id="rId16"/>
    <p:sldId id="275" r:id="rId17"/>
    <p:sldId id="265" r:id="rId18"/>
    <p:sldId id="276" r:id="rId19"/>
    <p:sldId id="277" r:id="rId20"/>
    <p:sldId id="278" r:id="rId21"/>
    <p:sldId id="279" r:id="rId22"/>
    <p:sldId id="281" r:id="rId23"/>
    <p:sldId id="266" r:id="rId24"/>
    <p:sldId id="280" r:id="rId25"/>
    <p:sldId id="282" r:id="rId26"/>
    <p:sldId id="283" r:id="rId27"/>
    <p:sldId id="284" r:id="rId28"/>
    <p:sldId id="285" r:id="rId29"/>
    <p:sldId id="286" r:id="rId30"/>
    <p:sldId id="287" r:id="rId31"/>
    <p:sldId id="288" r:id="rId32"/>
    <p:sldId id="289" r:id="rId33"/>
    <p:sldId id="290"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660"/>
  </p:normalViewPr>
  <p:slideViewPr>
    <p:cSldViewPr snapToGrid="0">
      <p:cViewPr varScale="1">
        <p:scale>
          <a:sx n="73" d="100"/>
          <a:sy n="73" d="100"/>
        </p:scale>
        <p:origin x="7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242261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83593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75933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327467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47033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96AB08-2141-47BD-BAE7-5D1D37124B47}" type="datetimeFigureOut">
              <a:rPr lang="fr-FR" smtClean="0"/>
              <a:t>15/12/2019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38146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96AB08-2141-47BD-BAE7-5D1D37124B47}" type="datetimeFigureOut">
              <a:rPr lang="fr-FR" smtClean="0"/>
              <a:t>15/12/2019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19556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196AB08-2141-47BD-BAE7-5D1D37124B47}" type="datetimeFigureOut">
              <a:rPr lang="fr-FR" smtClean="0"/>
              <a:t>15/12/2019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50884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96AB08-2141-47BD-BAE7-5D1D37124B47}" type="datetimeFigureOut">
              <a:rPr lang="fr-FR" smtClean="0"/>
              <a:t>15/12/2019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69954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96AB08-2141-47BD-BAE7-5D1D37124B47}" type="datetimeFigureOut">
              <a:rPr lang="fr-FR" smtClean="0"/>
              <a:t>15/12/2019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265989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96AB08-2141-47BD-BAE7-5D1D37124B47}" type="datetimeFigureOut">
              <a:rPr lang="fr-FR" smtClean="0"/>
              <a:t>15/12/2019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7867E1-3565-4834-A070-069FF2EE0BDA}" type="slidenum">
              <a:rPr lang="fr-FR" smtClean="0"/>
              <a:t>‹N°›</a:t>
            </a:fld>
            <a:endParaRPr lang="fr-FR"/>
          </a:p>
        </p:txBody>
      </p:sp>
    </p:spTree>
    <p:extLst>
      <p:ext uri="{BB962C8B-B14F-4D97-AF65-F5344CB8AC3E}">
        <p14:creationId xmlns:p14="http://schemas.microsoft.com/office/powerpoint/2010/main" val="385100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6AB08-2141-47BD-BAE7-5D1D37124B47}" type="datetimeFigureOut">
              <a:rPr lang="fr-FR" smtClean="0"/>
              <a:t>15/12/2019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867E1-3565-4834-A070-069FF2EE0BDA}" type="slidenum">
              <a:rPr lang="fr-FR" smtClean="0"/>
              <a:t>‹N°›</a:t>
            </a:fld>
            <a:endParaRPr lang="fr-FR"/>
          </a:p>
        </p:txBody>
      </p:sp>
    </p:spTree>
    <p:extLst>
      <p:ext uri="{BB962C8B-B14F-4D97-AF65-F5344CB8AC3E}">
        <p14:creationId xmlns:p14="http://schemas.microsoft.com/office/powerpoint/2010/main" val="3043299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
            <a:ext cx="9144000" cy="1556791"/>
          </a:xfrm>
        </p:spPr>
        <p:txBody>
          <a:bodyPr>
            <a:normAutofit/>
          </a:bodyPr>
          <a:lstStyle/>
          <a:p>
            <a:r>
              <a:rPr lang="fr-FR" sz="1200" b="1" dirty="0">
                <a:solidFill>
                  <a:schemeClr val="accent1">
                    <a:lumMod val="50000"/>
                  </a:schemeClr>
                </a:solidFill>
              </a:rPr>
              <a:t>MINISTERE DE L’ENSEIGNEMENT SUPERIEUR ET DE LA RECHERCHE SCIENTIFIQUE</a:t>
            </a:r>
            <a:r>
              <a:rPr lang="fr-FR" sz="1200" dirty="0">
                <a:solidFill>
                  <a:schemeClr val="accent1">
                    <a:lumMod val="50000"/>
                  </a:schemeClr>
                </a:solidFill>
              </a:rPr>
              <a:t/>
            </a:r>
            <a:br>
              <a:rPr lang="fr-FR" sz="1200" dirty="0">
                <a:solidFill>
                  <a:schemeClr val="accent1">
                    <a:lumMod val="50000"/>
                  </a:schemeClr>
                </a:solidFill>
              </a:rPr>
            </a:br>
            <a:r>
              <a:rPr lang="fr-FR" sz="1200" b="1" dirty="0">
                <a:solidFill>
                  <a:schemeClr val="accent1">
                    <a:lumMod val="50000"/>
                  </a:schemeClr>
                </a:solidFill>
              </a:rPr>
              <a:t> </a:t>
            </a:r>
            <a:r>
              <a:rPr lang="fr-FR" sz="1200" dirty="0">
                <a:solidFill>
                  <a:schemeClr val="accent1">
                    <a:lumMod val="50000"/>
                  </a:schemeClr>
                </a:solidFill>
              </a:rPr>
              <a:t/>
            </a:r>
            <a:br>
              <a:rPr lang="fr-FR" sz="1200" dirty="0">
                <a:solidFill>
                  <a:schemeClr val="accent1">
                    <a:lumMod val="50000"/>
                  </a:schemeClr>
                </a:solidFill>
              </a:rPr>
            </a:br>
            <a:r>
              <a:rPr lang="fr-FR" sz="1200" b="1" dirty="0">
                <a:solidFill>
                  <a:schemeClr val="accent1">
                    <a:lumMod val="50000"/>
                  </a:schemeClr>
                </a:solidFill>
              </a:rPr>
              <a:t>UNIVERSITE HADJ LAKHDAR BATNA 2</a:t>
            </a:r>
            <a:r>
              <a:rPr lang="fr-FR" sz="1200" dirty="0">
                <a:solidFill>
                  <a:schemeClr val="accent1">
                    <a:lumMod val="50000"/>
                  </a:schemeClr>
                </a:solidFill>
              </a:rPr>
              <a:t/>
            </a:r>
            <a:br>
              <a:rPr lang="fr-FR" sz="1200" dirty="0">
                <a:solidFill>
                  <a:schemeClr val="accent1">
                    <a:lumMod val="50000"/>
                  </a:schemeClr>
                </a:solidFill>
              </a:rPr>
            </a:br>
            <a:r>
              <a:rPr lang="fr-FR" sz="1200" b="1" dirty="0">
                <a:solidFill>
                  <a:schemeClr val="accent1">
                    <a:lumMod val="50000"/>
                  </a:schemeClr>
                </a:solidFill>
              </a:rPr>
              <a:t> </a:t>
            </a:r>
            <a:r>
              <a:rPr lang="fr-FR" sz="1200" dirty="0">
                <a:solidFill>
                  <a:schemeClr val="accent1">
                    <a:lumMod val="50000"/>
                  </a:schemeClr>
                </a:solidFill>
              </a:rPr>
              <a:t/>
            </a:r>
            <a:br>
              <a:rPr lang="fr-FR" sz="1200" dirty="0">
                <a:solidFill>
                  <a:schemeClr val="accent1">
                    <a:lumMod val="50000"/>
                  </a:schemeClr>
                </a:solidFill>
              </a:rPr>
            </a:br>
            <a:r>
              <a:rPr lang="fr-FR" sz="1200" b="1" dirty="0">
                <a:solidFill>
                  <a:schemeClr val="accent1">
                    <a:lumMod val="50000"/>
                  </a:schemeClr>
                </a:solidFill>
              </a:rPr>
              <a:t>Faculté de Médecine                              </a:t>
            </a:r>
            <a:r>
              <a:rPr lang="fr-FR" sz="1200" dirty="0">
                <a:solidFill>
                  <a:schemeClr val="accent1">
                    <a:lumMod val="50000"/>
                  </a:schemeClr>
                </a:solidFill>
              </a:rPr>
              <a:t/>
            </a:r>
            <a:br>
              <a:rPr lang="fr-FR" sz="1200" dirty="0">
                <a:solidFill>
                  <a:schemeClr val="accent1">
                    <a:lumMod val="50000"/>
                  </a:schemeClr>
                </a:solidFill>
              </a:rPr>
            </a:br>
            <a:r>
              <a:rPr lang="fr-FR" sz="1200" b="1" dirty="0">
                <a:solidFill>
                  <a:schemeClr val="accent1">
                    <a:lumMod val="50000"/>
                  </a:schemeClr>
                </a:solidFill>
              </a:rPr>
              <a:t>Département de Médecine</a:t>
            </a:r>
            <a:endParaRPr lang="fr-FR" sz="1200" dirty="0">
              <a:solidFill>
                <a:schemeClr val="accent1">
                  <a:lumMod val="50000"/>
                </a:schemeClr>
              </a:solidFill>
            </a:endParaRPr>
          </a:p>
        </p:txBody>
      </p:sp>
      <p:sp>
        <p:nvSpPr>
          <p:cNvPr id="3" name="Sous-titre 2"/>
          <p:cNvSpPr>
            <a:spLocks noGrp="1"/>
          </p:cNvSpPr>
          <p:nvPr>
            <p:ph type="subTitle" idx="1"/>
          </p:nvPr>
        </p:nvSpPr>
        <p:spPr>
          <a:xfrm>
            <a:off x="1919536" y="1772816"/>
            <a:ext cx="8280920" cy="4752528"/>
          </a:xfrm>
        </p:spPr>
        <p:txBody>
          <a:bodyPr>
            <a:normAutofit/>
          </a:bodyPr>
          <a:lstStyle/>
          <a:p>
            <a:r>
              <a:rPr lang="fr-FR" sz="5400" b="1" i="1" dirty="0"/>
              <a:t>                                                      </a:t>
            </a:r>
            <a:r>
              <a:rPr lang="fr-FR" sz="5400" b="1" i="1" dirty="0" smtClean="0">
                <a:solidFill>
                  <a:schemeClr val="accent1">
                    <a:lumMod val="50000"/>
                  </a:schemeClr>
                </a:solidFill>
              </a:rPr>
              <a:t>Abdomen aigu chirurgical</a:t>
            </a:r>
            <a:endParaRPr lang="fr-FR" sz="5400" b="1" i="1" dirty="0">
              <a:solidFill>
                <a:schemeClr val="accent1">
                  <a:lumMod val="50000"/>
                </a:schemeClr>
              </a:solidFill>
            </a:endParaRPr>
          </a:p>
          <a:p>
            <a:endParaRPr lang="fr-FR" sz="4800" b="1" i="1" dirty="0">
              <a:solidFill>
                <a:schemeClr val="accent1">
                  <a:lumMod val="50000"/>
                </a:schemeClr>
              </a:solidFill>
            </a:endParaRPr>
          </a:p>
          <a:p>
            <a:r>
              <a:rPr lang="fr-FR" i="1" dirty="0" smtClean="0">
                <a:solidFill>
                  <a:schemeClr val="accent1">
                    <a:lumMod val="50000"/>
                  </a:schemeClr>
                </a:solidFill>
              </a:rPr>
              <a:t>                                                         Dr: A. SAHLI</a:t>
            </a:r>
          </a:p>
          <a:p>
            <a:endParaRPr lang="fr-FR" i="1" dirty="0" smtClean="0">
              <a:solidFill>
                <a:schemeClr val="accent1">
                  <a:lumMod val="50000"/>
                </a:schemeClr>
              </a:solidFill>
            </a:endParaRPr>
          </a:p>
          <a:p>
            <a:r>
              <a:rPr lang="fr-FR" i="1" dirty="0">
                <a:solidFill>
                  <a:schemeClr val="accent1">
                    <a:lumMod val="50000"/>
                  </a:schemeClr>
                </a:solidFill>
              </a:rPr>
              <a:t>Année universitaire 2019/ 2020</a:t>
            </a:r>
          </a:p>
          <a:p>
            <a:endParaRPr lang="fr-FR" dirty="0"/>
          </a:p>
        </p:txBody>
      </p:sp>
      <p:pic>
        <p:nvPicPr>
          <p:cNvPr id="4" name="Image 3"/>
          <p:cNvPicPr/>
          <p:nvPr/>
        </p:nvPicPr>
        <p:blipFill>
          <a:blip r:embed="rId2" cstate="print"/>
          <a:srcRect/>
          <a:stretch>
            <a:fillRect/>
          </a:stretch>
        </p:blipFill>
        <p:spPr bwMode="auto">
          <a:xfrm>
            <a:off x="9408368" y="260648"/>
            <a:ext cx="648072" cy="1080120"/>
          </a:xfrm>
          <a:prstGeom prst="rect">
            <a:avLst/>
          </a:prstGeom>
          <a:noFill/>
          <a:ln w="9525">
            <a:noFill/>
            <a:miter lim="800000"/>
            <a:headEnd/>
            <a:tailEnd/>
          </a:ln>
        </p:spPr>
      </p:pic>
      <p:pic>
        <p:nvPicPr>
          <p:cNvPr id="5" name="Image 4"/>
          <p:cNvPicPr/>
          <p:nvPr/>
        </p:nvPicPr>
        <p:blipFill>
          <a:blip r:embed="rId3" cstate="print"/>
          <a:srcRect/>
          <a:stretch>
            <a:fillRect/>
          </a:stretch>
        </p:blipFill>
        <p:spPr bwMode="auto">
          <a:xfrm>
            <a:off x="2135561" y="404664"/>
            <a:ext cx="676689" cy="954156"/>
          </a:xfrm>
          <a:prstGeom prst="rect">
            <a:avLst/>
          </a:prstGeom>
          <a:noFill/>
          <a:ln w="9525">
            <a:noFill/>
            <a:miter lim="800000"/>
            <a:headEnd/>
            <a:tailEnd/>
          </a:ln>
        </p:spPr>
      </p:pic>
    </p:spTree>
    <p:extLst>
      <p:ext uri="{BB962C8B-B14F-4D97-AF65-F5344CB8AC3E}">
        <p14:creationId xmlns:p14="http://schemas.microsoft.com/office/powerpoint/2010/main" val="4069636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1"/>
            <a:ext cx="12192000" cy="1188720"/>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sz="2400" dirty="0" smtClean="0">
                <a:solidFill>
                  <a:schemeClr val="bg1"/>
                </a:solidFill>
              </a:rPr>
              <a:t>      </a:t>
            </a:r>
            <a:r>
              <a:rPr lang="fr-FR" sz="2400" b="1" dirty="0">
                <a:solidFill>
                  <a:schemeClr val="bg1"/>
                </a:solidFill>
              </a:rPr>
              <a:t> anamnèse</a:t>
            </a:r>
            <a:r>
              <a:rPr lang="fr-FR" sz="2400" dirty="0" smtClean="0">
                <a:solidFill>
                  <a:schemeClr val="bg1"/>
                </a:solidFill>
              </a:rPr>
              <a:t>                          </a:t>
            </a:r>
            <a:r>
              <a:rPr lang="fr-FR" b="1" i="1" dirty="0" smtClean="0">
                <a:solidFill>
                  <a:schemeClr val="bg1"/>
                </a:solidFill>
              </a:rPr>
              <a:t>Diagnostic</a:t>
            </a:r>
            <a:endParaRPr lang="fr-FR" b="1" i="1" dirty="0">
              <a:solidFill>
                <a:schemeClr val="bg1"/>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288771642"/>
              </p:ext>
            </p:extLst>
          </p:nvPr>
        </p:nvGraphicFramePr>
        <p:xfrm>
          <a:off x="2032000" y="1372570"/>
          <a:ext cx="8128000" cy="73152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625233778"/>
                    </a:ext>
                  </a:extLst>
                </a:gridCol>
              </a:tblGrid>
              <a:tr h="547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800" b="1" dirty="0" smtClean="0"/>
                        <a:t>                                    </a:t>
                      </a:r>
                      <a:r>
                        <a:rPr lang="fr-FR" altLang="fr-FR" sz="2400" b="1" i="1" dirty="0" smtClean="0">
                          <a:solidFill>
                            <a:srgbClr val="C00000"/>
                          </a:solidFill>
                        </a:rPr>
                        <a:t>Les caractères de la douleur.</a:t>
                      </a:r>
                    </a:p>
                    <a:p>
                      <a:endParaRPr lang="fr-FR" dirty="0">
                        <a:solidFill>
                          <a:srgbClr val="C00000"/>
                        </a:solidFill>
                      </a:endParaRPr>
                    </a:p>
                  </a:txBody>
                  <a:tcPr>
                    <a:solidFill>
                      <a:schemeClr val="bg1">
                        <a:lumMod val="85000"/>
                      </a:schemeClr>
                    </a:solidFill>
                  </a:tcPr>
                </a:tc>
                <a:extLst>
                  <a:ext uri="{0D108BD9-81ED-4DB2-BD59-A6C34878D82A}">
                    <a16:rowId xmlns:a16="http://schemas.microsoft.com/office/drawing/2014/main" val="4182014566"/>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785238164"/>
              </p:ext>
            </p:extLst>
          </p:nvPr>
        </p:nvGraphicFramePr>
        <p:xfrm>
          <a:off x="150949" y="3174275"/>
          <a:ext cx="2931886" cy="2011680"/>
        </p:xfrm>
        <a:graphic>
          <a:graphicData uri="http://schemas.openxmlformats.org/drawingml/2006/table">
            <a:tbl>
              <a:tblPr firstRow="1" bandRow="1">
                <a:tableStyleId>{5C22544A-7EE6-4342-B048-85BDC9FD1C3A}</a:tableStyleId>
              </a:tblPr>
              <a:tblGrid>
                <a:gridCol w="2931886">
                  <a:extLst>
                    <a:ext uri="{9D8B030D-6E8A-4147-A177-3AD203B41FA5}">
                      <a16:colId xmlns:a16="http://schemas.microsoft.com/office/drawing/2014/main" val="2075021223"/>
                    </a:ext>
                  </a:extLst>
                </a:gridCol>
              </a:tblGrid>
              <a:tr h="1946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800" dirty="0" smtClean="0">
                          <a:solidFill>
                            <a:srgbClr val="FF0000"/>
                          </a:solidFill>
                          <a:cs typeface="Arial" panose="020B0604020202020204" pitchFamily="34" charset="0"/>
                        </a:rPr>
                        <a:t>Une douleur suraiguë, insensible aux morphiniques: </a:t>
                      </a:r>
                      <a:r>
                        <a:rPr lang="fr-FR" altLang="fr-FR" sz="1800" dirty="0" smtClean="0">
                          <a:solidFill>
                            <a:schemeClr val="accent1">
                              <a:lumMod val="50000"/>
                            </a:schemeClr>
                          </a:solidFill>
                          <a:cs typeface="Arial" panose="020B0604020202020204" pitchFamily="34" charset="0"/>
                        </a:rPr>
                        <a:t>une lésion vasculaire tels un infarctus intestinal ou une rupture de l'aorte abdominale.</a:t>
                      </a:r>
                      <a:endParaRPr kumimoji="0" lang="fr-FR" altLang="fr-FR" sz="1800" b="0" i="0" u="none" strike="noStrike" cap="none" normalizeH="0" baseline="0" dirty="0" smtClean="0">
                        <a:ln>
                          <a:noFill/>
                        </a:ln>
                        <a:solidFill>
                          <a:schemeClr val="accent1">
                            <a:lumMod val="50000"/>
                          </a:schemeClr>
                        </a:solidFill>
                        <a:effectLst/>
                      </a:endParaRPr>
                    </a:p>
                    <a:p>
                      <a:endParaRPr lang="fr-FR" dirty="0"/>
                    </a:p>
                  </a:txBody>
                  <a:tcPr>
                    <a:solidFill>
                      <a:schemeClr val="bg1">
                        <a:lumMod val="85000"/>
                      </a:schemeClr>
                    </a:solidFill>
                  </a:tcPr>
                </a:tc>
                <a:extLst>
                  <a:ext uri="{0D108BD9-81ED-4DB2-BD59-A6C34878D82A}">
                    <a16:rowId xmlns:a16="http://schemas.microsoft.com/office/drawing/2014/main" val="3955264671"/>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805990641"/>
              </p:ext>
            </p:extLst>
          </p:nvPr>
        </p:nvGraphicFramePr>
        <p:xfrm>
          <a:off x="3557452" y="3174275"/>
          <a:ext cx="3823062" cy="2011680"/>
        </p:xfrm>
        <a:graphic>
          <a:graphicData uri="http://schemas.openxmlformats.org/drawingml/2006/table">
            <a:tbl>
              <a:tblPr firstRow="1" bandRow="1">
                <a:tableStyleId>{5C22544A-7EE6-4342-B048-85BDC9FD1C3A}</a:tableStyleId>
              </a:tblPr>
              <a:tblGrid>
                <a:gridCol w="3823062">
                  <a:extLst>
                    <a:ext uri="{9D8B030D-6E8A-4147-A177-3AD203B41FA5}">
                      <a16:colId xmlns:a16="http://schemas.microsoft.com/office/drawing/2014/main" val="123661875"/>
                    </a:ext>
                  </a:extLst>
                </a:gridCol>
              </a:tblGrid>
              <a:tr h="2011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800" dirty="0" smtClean="0">
                          <a:solidFill>
                            <a:srgbClr val="FF0000"/>
                          </a:solidFill>
                          <a:cs typeface="Arial" panose="020B0604020202020204" pitchFamily="34" charset="0"/>
                        </a:rPr>
                        <a:t>Une douleur très intense mais partiellement contrôlée par les médicaments: </a:t>
                      </a:r>
                      <a:r>
                        <a:rPr lang="fr-FR" altLang="fr-FR" sz="1800" dirty="0" smtClean="0">
                          <a:solidFill>
                            <a:schemeClr val="accent1">
                              <a:lumMod val="50000"/>
                            </a:schemeClr>
                          </a:solidFill>
                          <a:cs typeface="Arial" panose="020B0604020202020204" pitchFamily="34" charset="0"/>
                        </a:rPr>
                        <a:t>une pancréatite aiguë, une péritonite associée à une perforation de viscères creux.</a:t>
                      </a:r>
                      <a:endParaRPr kumimoji="0" lang="fr-FR" altLang="fr-FR" sz="1800" b="0" i="0" u="none" strike="noStrike" cap="none" normalizeH="0" baseline="0" dirty="0" smtClean="0">
                        <a:ln>
                          <a:noFill/>
                        </a:ln>
                        <a:solidFill>
                          <a:schemeClr val="accent1">
                            <a:lumMod val="50000"/>
                          </a:schemeClr>
                        </a:solidFill>
                        <a:effectLst/>
                      </a:endParaRPr>
                    </a:p>
                    <a:p>
                      <a:endParaRPr lang="fr-FR" dirty="0"/>
                    </a:p>
                  </a:txBody>
                  <a:tcPr>
                    <a:solidFill>
                      <a:schemeClr val="bg1">
                        <a:lumMod val="85000"/>
                      </a:schemeClr>
                    </a:solidFill>
                  </a:tcPr>
                </a:tc>
                <a:extLst>
                  <a:ext uri="{0D108BD9-81ED-4DB2-BD59-A6C34878D82A}">
                    <a16:rowId xmlns:a16="http://schemas.microsoft.com/office/drawing/2014/main" val="3717503359"/>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311972835"/>
              </p:ext>
            </p:extLst>
          </p:nvPr>
        </p:nvGraphicFramePr>
        <p:xfrm>
          <a:off x="7633063" y="3174275"/>
          <a:ext cx="4193177" cy="1920239"/>
        </p:xfrm>
        <a:graphic>
          <a:graphicData uri="http://schemas.openxmlformats.org/drawingml/2006/table">
            <a:tbl>
              <a:tblPr firstRow="1" bandRow="1">
                <a:tableStyleId>{5C22544A-7EE6-4342-B048-85BDC9FD1C3A}</a:tableStyleId>
              </a:tblPr>
              <a:tblGrid>
                <a:gridCol w="4193177">
                  <a:extLst>
                    <a:ext uri="{9D8B030D-6E8A-4147-A177-3AD203B41FA5}">
                      <a16:colId xmlns:a16="http://schemas.microsoft.com/office/drawing/2014/main" val="968611990"/>
                    </a:ext>
                  </a:extLst>
                </a:gridCol>
              </a:tblGrid>
              <a:tr h="1920239">
                <a:tc>
                  <a:txBody>
                    <a:bodyPr/>
                    <a:lstStyle/>
                    <a:p>
                      <a:pPr marL="0" lvl="0" indent="0" algn="just">
                        <a:lnSpc>
                          <a:spcPct val="100000"/>
                        </a:lnSpc>
                        <a:buNone/>
                      </a:pPr>
                      <a:r>
                        <a:rPr lang="fr-FR" altLang="fr-FR" sz="1800" dirty="0" smtClean="0">
                          <a:solidFill>
                            <a:srgbClr val="FF0000"/>
                          </a:solidFill>
                          <a:cs typeface="Arial" panose="020B0604020202020204" pitchFamily="34" charset="0"/>
                        </a:rPr>
                        <a:t>Une douleur sourde, vague, mal localisée, évoluant graduellement: </a:t>
                      </a:r>
                      <a:r>
                        <a:rPr lang="fr-FR" altLang="fr-FR" sz="1800" dirty="0" smtClean="0">
                          <a:solidFill>
                            <a:schemeClr val="accent1">
                              <a:lumMod val="50000"/>
                            </a:schemeClr>
                          </a:solidFill>
                          <a:cs typeface="Arial" panose="020B0604020202020204" pitchFamily="34" charset="0"/>
                        </a:rPr>
                        <a:t>un processus inflammatoire telle une appendicite modérée.</a:t>
                      </a:r>
                      <a:endParaRPr kumimoji="0" lang="fr-FR" altLang="fr-FR" sz="1800" b="0" i="0" u="none" strike="noStrike" cap="none" normalizeH="0" baseline="0" dirty="0" smtClean="0">
                        <a:ln>
                          <a:noFill/>
                        </a:ln>
                        <a:solidFill>
                          <a:schemeClr val="accent1">
                            <a:lumMod val="50000"/>
                          </a:schemeClr>
                        </a:solidFill>
                        <a:effectLst/>
                      </a:endParaRPr>
                    </a:p>
                  </a:txBody>
                  <a:tcPr>
                    <a:solidFill>
                      <a:schemeClr val="bg1">
                        <a:lumMod val="85000"/>
                      </a:schemeClr>
                    </a:solidFill>
                  </a:tcPr>
                </a:tc>
                <a:extLst>
                  <a:ext uri="{0D108BD9-81ED-4DB2-BD59-A6C34878D82A}">
                    <a16:rowId xmlns:a16="http://schemas.microsoft.com/office/drawing/2014/main" val="2813901062"/>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892219358"/>
              </p:ext>
            </p:extLst>
          </p:nvPr>
        </p:nvGraphicFramePr>
        <p:xfrm>
          <a:off x="2207624" y="5643154"/>
          <a:ext cx="8908867" cy="1045029"/>
        </p:xfrm>
        <a:graphic>
          <a:graphicData uri="http://schemas.openxmlformats.org/drawingml/2006/table">
            <a:tbl>
              <a:tblPr firstRow="1" bandRow="1">
                <a:tableStyleId>{5C22544A-7EE6-4342-B048-85BDC9FD1C3A}</a:tableStyleId>
              </a:tblPr>
              <a:tblGrid>
                <a:gridCol w="8908867">
                  <a:extLst>
                    <a:ext uri="{9D8B030D-6E8A-4147-A177-3AD203B41FA5}">
                      <a16:colId xmlns:a16="http://schemas.microsoft.com/office/drawing/2014/main" val="2064761457"/>
                    </a:ext>
                  </a:extLst>
                </a:gridCol>
              </a:tblGrid>
              <a:tr h="1045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800" dirty="0" smtClean="0">
                          <a:solidFill>
                            <a:srgbClr val="FF0000"/>
                          </a:solidFill>
                          <a:cs typeface="Arial" panose="020B0604020202020204" pitchFamily="34" charset="0"/>
                        </a:rPr>
                        <a:t>Une douleur intermittente avec des accès crampoïdes: </a:t>
                      </a:r>
                      <a:r>
                        <a:rPr lang="fr-FR" altLang="fr-FR" sz="1800" dirty="0" smtClean="0">
                          <a:solidFill>
                            <a:schemeClr val="accent1">
                              <a:lumMod val="50000"/>
                            </a:schemeClr>
                          </a:solidFill>
                          <a:cs typeface="Arial" panose="020B0604020202020204" pitchFamily="34" charset="0"/>
                        </a:rPr>
                        <a:t>les gastro-entérites.                                                      en cycles réguliers, augmentant progressivement: une obstruction mécanique de l'intestin grêle sans phénomène ischémique. </a:t>
                      </a:r>
                      <a:endParaRPr lang="fr-FR" dirty="0"/>
                    </a:p>
                  </a:txBody>
                  <a:tcPr>
                    <a:solidFill>
                      <a:schemeClr val="bg1">
                        <a:lumMod val="85000"/>
                      </a:schemeClr>
                    </a:solidFill>
                  </a:tcPr>
                </a:tc>
                <a:extLst>
                  <a:ext uri="{0D108BD9-81ED-4DB2-BD59-A6C34878D82A}">
                    <a16:rowId xmlns:a16="http://schemas.microsoft.com/office/drawing/2014/main" val="3719338353"/>
                  </a:ext>
                </a:extLst>
              </a:tr>
            </a:tbl>
          </a:graphicData>
        </a:graphic>
      </p:graphicFrame>
    </p:spTree>
    <p:extLst>
      <p:ext uri="{BB962C8B-B14F-4D97-AF65-F5344CB8AC3E}">
        <p14:creationId xmlns:p14="http://schemas.microsoft.com/office/powerpoint/2010/main" val="1098745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003634" y="381662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endParaRPr>
          </a:p>
        </p:txBody>
      </p:sp>
      <p:sp>
        <p:nvSpPr>
          <p:cNvPr id="5" name="Titre 1"/>
          <p:cNvSpPr>
            <a:spLocks noGrp="1"/>
          </p:cNvSpPr>
          <p:nvPr>
            <p:ph type="title"/>
          </p:nvPr>
        </p:nvSpPr>
        <p:spPr>
          <a:xfrm>
            <a:off x="0" y="1"/>
            <a:ext cx="12192000" cy="1149350"/>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577673116"/>
              </p:ext>
            </p:extLst>
          </p:nvPr>
        </p:nvGraphicFramePr>
        <p:xfrm>
          <a:off x="2031999" y="1674321"/>
          <a:ext cx="8128000" cy="5181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435202095"/>
                    </a:ext>
                  </a:extLst>
                </a:gridCol>
              </a:tblGrid>
              <a:tr h="37084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smtClean="0">
                          <a:ln>
                            <a:noFill/>
                          </a:ln>
                          <a:solidFill>
                            <a:schemeClr val="tx1"/>
                          </a:solidFill>
                          <a:effectLst/>
                          <a:latin typeface="Arial" panose="020B0604020202020204" pitchFamily="34" charset="0"/>
                        </a:rPr>
                        <a:t>                  </a:t>
                      </a:r>
                      <a:r>
                        <a:rPr kumimoji="0" lang="fr-FR" altLang="fr-FR" sz="2800" b="1" i="1" u="none" strike="noStrike" cap="none" normalizeH="0" baseline="0" dirty="0" smtClean="0">
                          <a:ln>
                            <a:noFill/>
                          </a:ln>
                          <a:solidFill>
                            <a:srgbClr val="C00000"/>
                          </a:solidFill>
                          <a:effectLst/>
                          <a:latin typeface="Arial" panose="020B0604020202020204" pitchFamily="34" charset="0"/>
                        </a:rPr>
                        <a:t>Le siège de la douleur.</a:t>
                      </a:r>
                      <a:endParaRPr kumimoji="0" lang="fr-FR" altLang="fr-FR" sz="2800" b="0" i="1" u="none" strike="noStrike" cap="none" normalizeH="0" baseline="0" dirty="0" smtClean="0">
                        <a:ln>
                          <a:noFill/>
                        </a:ln>
                        <a:solidFill>
                          <a:srgbClr val="C00000"/>
                        </a:solidFill>
                        <a:effectLst/>
                        <a:latin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375965396"/>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057372859"/>
              </p:ext>
            </p:extLst>
          </p:nvPr>
        </p:nvGraphicFramePr>
        <p:xfrm>
          <a:off x="1436914" y="3554306"/>
          <a:ext cx="9744892" cy="2834640"/>
        </p:xfrm>
        <a:graphic>
          <a:graphicData uri="http://schemas.openxmlformats.org/drawingml/2006/table">
            <a:tbl>
              <a:tblPr firstRow="1" bandRow="1">
                <a:tableStyleId>{5C22544A-7EE6-4342-B048-85BDC9FD1C3A}</a:tableStyleId>
              </a:tblPr>
              <a:tblGrid>
                <a:gridCol w="9744892">
                  <a:extLst>
                    <a:ext uri="{9D8B030D-6E8A-4147-A177-3AD203B41FA5}">
                      <a16:colId xmlns:a16="http://schemas.microsoft.com/office/drawing/2014/main" val="1171829952"/>
                    </a:ext>
                  </a:extLst>
                </a:gridCol>
              </a:tblGrid>
              <a:tr h="37084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Le siège du début de la douleur: une bonne idée de l'organe en cause.</a:t>
                      </a:r>
                      <a:endParaRPr kumimoji="0" lang="fr-FR" altLang="fr-FR" sz="2400" b="0" i="0" u="none" strike="noStrike" cap="none" normalizeH="0" baseline="0" dirty="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FID : appendice</a:t>
                      </a:r>
                      <a:endParaRPr kumimoji="0" lang="fr-FR" altLang="fr-FR" sz="20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Région méso-</a:t>
                      </a:r>
                      <a:r>
                        <a:rPr kumimoji="0" lang="fr-FR" altLang="fr-FR" sz="2000" b="0" i="0" u="none" strike="noStrike" cap="none" normalizeH="0" baseline="0" dirty="0" err="1" smtClean="0">
                          <a:ln>
                            <a:noFill/>
                          </a:ln>
                          <a:solidFill>
                            <a:schemeClr val="accent1">
                              <a:lumMod val="50000"/>
                            </a:schemeClr>
                          </a:solidFill>
                          <a:effectLst/>
                          <a:latin typeface="Arial" panose="020B0604020202020204" pitchFamily="34" charset="0"/>
                          <a:cs typeface="Arial" panose="020B0604020202020204" pitchFamily="34" charset="0"/>
                        </a:rPr>
                        <a:t>coeliaque</a:t>
                      </a: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 grêle, appendice</a:t>
                      </a:r>
                      <a:endParaRPr kumimoji="0" lang="fr-FR" altLang="fr-FR" sz="20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FIG : sigmoïde</a:t>
                      </a:r>
                      <a:endParaRPr kumimoji="0" lang="fr-FR" altLang="fr-FR" sz="20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Hypochondre droit : vésicule biliaire</a:t>
                      </a:r>
                      <a:endParaRPr kumimoji="0" lang="fr-FR" altLang="fr-FR" sz="20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Epigastre : estomac et pancréas</a:t>
                      </a:r>
                      <a:endParaRPr kumimoji="0" lang="fr-FR" altLang="fr-FR" sz="20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 Hypochondre gauche : angle colique gauche.</a:t>
                      </a:r>
                      <a:endParaRPr kumimoji="0" lang="fr-FR" altLang="fr-FR" sz="2000" b="0" i="0" u="none" strike="noStrike" cap="none" normalizeH="0" baseline="0" dirty="0" smtClean="0">
                        <a:ln>
                          <a:noFill/>
                        </a:ln>
                        <a:solidFill>
                          <a:schemeClr val="accent1">
                            <a:lumMod val="50000"/>
                          </a:schemeClr>
                        </a:solidFill>
                        <a:effectLst/>
                      </a:endParaRPr>
                    </a:p>
                    <a:p>
                      <a:endParaRPr lang="fr-FR" dirty="0"/>
                    </a:p>
                  </a:txBody>
                  <a:tcPr>
                    <a:solidFill>
                      <a:schemeClr val="bg1">
                        <a:lumMod val="85000"/>
                      </a:schemeClr>
                    </a:solidFill>
                  </a:tcPr>
                </a:tc>
                <a:extLst>
                  <a:ext uri="{0D108BD9-81ED-4DB2-BD59-A6C34878D82A}">
                    <a16:rowId xmlns:a16="http://schemas.microsoft.com/office/drawing/2014/main" val="2989590561"/>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336455379"/>
              </p:ext>
            </p:extLst>
          </p:nvPr>
        </p:nvGraphicFramePr>
        <p:xfrm>
          <a:off x="8464731" y="322217"/>
          <a:ext cx="3291840" cy="37084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1698092489"/>
                    </a:ext>
                  </a:extLst>
                </a:gridCol>
              </a:tblGrid>
              <a:tr h="37084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bg1"/>
                          </a:solidFill>
                          <a:effectLst/>
                          <a:latin typeface="Arial" panose="020B0604020202020204" pitchFamily="34" charset="0"/>
                        </a:rPr>
                        <a:t>Les signes d'accompagnement</a:t>
                      </a:r>
                      <a:r>
                        <a:rPr kumimoji="0" lang="fr-FR" altLang="fr-FR" sz="1400" b="0" i="0" u="none" strike="noStrike" cap="none" normalizeH="0" baseline="0" dirty="0" smtClean="0">
                          <a:ln>
                            <a:noFill/>
                          </a:ln>
                          <a:solidFill>
                            <a:schemeClr val="tx1"/>
                          </a:solidFill>
                          <a:effectLst/>
                          <a:latin typeface="Arial" panose="020B0604020202020204" pitchFamily="34" charset="0"/>
                        </a:rPr>
                        <a:t>.</a:t>
                      </a:r>
                    </a:p>
                  </a:txBody>
                  <a:tcPr>
                    <a:solidFill>
                      <a:schemeClr val="accent1">
                        <a:lumMod val="75000"/>
                      </a:schemeClr>
                    </a:solidFill>
                  </a:tcPr>
                </a:tc>
                <a:extLst>
                  <a:ext uri="{0D108BD9-81ED-4DB2-BD59-A6C34878D82A}">
                    <a16:rowId xmlns:a16="http://schemas.microsoft.com/office/drawing/2014/main" val="3102548549"/>
                  </a:ext>
                </a:extLst>
              </a:tr>
            </a:tbl>
          </a:graphicData>
        </a:graphic>
      </p:graphicFrame>
    </p:spTree>
    <p:extLst>
      <p:ext uri="{BB962C8B-B14F-4D97-AF65-F5344CB8AC3E}">
        <p14:creationId xmlns:p14="http://schemas.microsoft.com/office/powerpoint/2010/main" val="1944850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 y="0"/>
            <a:ext cx="12083142" cy="1136469"/>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488276978"/>
              </p:ext>
            </p:extLst>
          </p:nvPr>
        </p:nvGraphicFramePr>
        <p:xfrm>
          <a:off x="2214880" y="1483013"/>
          <a:ext cx="8128000" cy="528032"/>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09978573"/>
                    </a:ext>
                  </a:extLst>
                </a:gridCol>
              </a:tblGrid>
              <a:tr h="528032">
                <a:tc>
                  <a:txBody>
                    <a:bodyPr/>
                    <a:lstStyle/>
                    <a:p>
                      <a:pPr marL="0" indent="0">
                        <a:buNone/>
                      </a:pPr>
                      <a:r>
                        <a:rPr lang="fr-FR" b="1" dirty="0" smtClean="0"/>
                        <a:t>                             </a:t>
                      </a:r>
                      <a:r>
                        <a:rPr lang="fr-FR" sz="2800" b="1" i="1" dirty="0" smtClean="0">
                          <a:solidFill>
                            <a:srgbClr val="C00000"/>
                          </a:solidFill>
                        </a:rPr>
                        <a:t>L'irradiation de la douleur.</a:t>
                      </a:r>
                      <a:endParaRPr lang="fr-FR" sz="2800" i="1" dirty="0">
                        <a:solidFill>
                          <a:srgbClr val="C00000"/>
                        </a:solidFill>
                      </a:endParaRPr>
                    </a:p>
                  </a:txBody>
                  <a:tcPr>
                    <a:solidFill>
                      <a:schemeClr val="bg1">
                        <a:lumMod val="85000"/>
                      </a:schemeClr>
                    </a:solidFill>
                  </a:tcPr>
                </a:tc>
                <a:extLst>
                  <a:ext uri="{0D108BD9-81ED-4DB2-BD59-A6C34878D82A}">
                    <a16:rowId xmlns:a16="http://schemas.microsoft.com/office/drawing/2014/main" val="3389285135"/>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46242503"/>
              </p:ext>
            </p:extLst>
          </p:nvPr>
        </p:nvGraphicFramePr>
        <p:xfrm>
          <a:off x="2214880" y="3252652"/>
          <a:ext cx="8128000" cy="2612571"/>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131931004"/>
                    </a:ext>
                  </a:extLst>
                </a:gridCol>
              </a:tblGrid>
              <a:tr h="2612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i="1" dirty="0" smtClean="0">
                          <a:solidFill>
                            <a:schemeClr val="accent1">
                              <a:lumMod val="50000"/>
                            </a:schemeClr>
                          </a:solidFill>
                        </a:rPr>
                        <a:t>- une douleur dans l'épaule: une irritation diaphragmatique ;                                                                                - la douleur biliaire (cholédoque): épaule droite et à l'épigastre avec irradiation dans les 2 hypochondres.                                         - Une irritation du psoas par une irradiation douloureuse dans la face antérieure de la cuisse, une crise urétérale irradiera vers les organes génitaux externes, etc.</a:t>
                      </a:r>
                    </a:p>
                    <a:p>
                      <a:endParaRPr lang="fr-FR" dirty="0"/>
                    </a:p>
                  </a:txBody>
                  <a:tcPr>
                    <a:solidFill>
                      <a:schemeClr val="bg1">
                        <a:lumMod val="85000"/>
                      </a:schemeClr>
                    </a:solidFill>
                  </a:tcPr>
                </a:tc>
                <a:extLst>
                  <a:ext uri="{0D108BD9-81ED-4DB2-BD59-A6C34878D82A}">
                    <a16:rowId xmlns:a16="http://schemas.microsoft.com/office/drawing/2014/main" val="619031685"/>
                  </a:ext>
                </a:extLst>
              </a:tr>
            </a:tbl>
          </a:graphicData>
        </a:graphic>
      </p:graphicFrame>
    </p:spTree>
    <p:extLst>
      <p:ext uri="{BB962C8B-B14F-4D97-AF65-F5344CB8AC3E}">
        <p14:creationId xmlns:p14="http://schemas.microsoft.com/office/powerpoint/2010/main" val="2788883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1253556450"/>
              </p:ext>
            </p:extLst>
          </p:nvPr>
        </p:nvGraphicFramePr>
        <p:xfrm>
          <a:off x="838200" y="2727824"/>
          <a:ext cx="10802937" cy="1310640"/>
        </p:xfrm>
        <a:graphic>
          <a:graphicData uri="http://schemas.openxmlformats.org/drawingml/2006/table">
            <a:tbl>
              <a:tblPr firstRow="1" bandRow="1">
                <a:tableStyleId>{5C22544A-7EE6-4342-B048-85BDC9FD1C3A}</a:tableStyleId>
              </a:tblPr>
              <a:tblGrid>
                <a:gridCol w="10802937">
                  <a:extLst>
                    <a:ext uri="{9D8B030D-6E8A-4147-A177-3AD203B41FA5}">
                      <a16:colId xmlns:a16="http://schemas.microsoft.com/office/drawing/2014/main" val="3295141149"/>
                    </a:ext>
                  </a:extLst>
                </a:gridCol>
              </a:tblGrid>
              <a:tr h="370840">
                <a:tc>
                  <a:txBody>
                    <a:bodyPr/>
                    <a:lstStyle/>
                    <a:p>
                      <a:pPr marL="0" lvl="0" indent="0" algn="just">
                        <a:lnSpc>
                          <a:spcPct val="100000"/>
                        </a:lnSpc>
                        <a:buNone/>
                      </a:pPr>
                      <a:r>
                        <a:rPr lang="fr-FR" altLang="fr-FR" sz="2000" b="0" i="1" dirty="0" smtClean="0">
                          <a:solidFill>
                            <a:schemeClr val="accent1">
                              <a:lumMod val="50000"/>
                            </a:schemeClr>
                          </a:solidFill>
                          <a:cs typeface="Arial" panose="020B0604020202020204" pitchFamily="34" charset="0"/>
                        </a:rPr>
                        <a:t>croissantes, spontanément décroissantes jusqu'à disparaître, ou spasmodiques avec des pics intenses et des moments de repos.</a:t>
                      </a:r>
                      <a:endParaRPr kumimoji="0" lang="fr-FR" altLang="fr-FR" sz="2000" b="0" i="1" u="none" strike="noStrike" cap="none" normalizeH="0" baseline="0" dirty="0" smtClean="0">
                        <a:ln>
                          <a:noFill/>
                        </a:ln>
                        <a:solidFill>
                          <a:schemeClr val="accent1">
                            <a:lumMod val="50000"/>
                          </a:schemeClr>
                        </a:solidFill>
                        <a:effectLst/>
                      </a:endParaRPr>
                    </a:p>
                    <a:p>
                      <a:pPr marL="0" lvl="0" indent="0" algn="just">
                        <a:lnSpc>
                          <a:spcPct val="100000"/>
                        </a:lnSpc>
                        <a:buNone/>
                      </a:pPr>
                      <a:endParaRPr kumimoji="0" lang="fr-FR" altLang="fr-FR" sz="2000" b="0" i="1" u="none" strike="noStrike" cap="none" normalizeH="0" baseline="0" dirty="0" smtClean="0">
                        <a:ln>
                          <a:noFill/>
                        </a:ln>
                        <a:solidFill>
                          <a:schemeClr val="accent1">
                            <a:lumMod val="50000"/>
                          </a:schemeClr>
                        </a:solidFill>
                        <a:effectLst/>
                      </a:endParaRPr>
                    </a:p>
                    <a:p>
                      <a:pPr marL="0" lvl="0" indent="0" algn="just">
                        <a:lnSpc>
                          <a:spcPct val="100000"/>
                        </a:lnSpc>
                        <a:buNone/>
                      </a:pPr>
                      <a:r>
                        <a:rPr lang="fr-FR" altLang="fr-FR" sz="2000" b="0" i="1" dirty="0" smtClean="0">
                          <a:solidFill>
                            <a:schemeClr val="accent1">
                              <a:lumMod val="50000"/>
                            </a:schemeClr>
                          </a:solidFill>
                          <a:cs typeface="Arial" panose="020B0604020202020204" pitchFamily="34" charset="0"/>
                        </a:rPr>
                        <a:t>-</a:t>
                      </a:r>
                      <a:endParaRPr kumimoji="0" lang="fr-FR" altLang="fr-FR" sz="2000" b="0" i="1" u="none" strike="noStrike" cap="none" normalizeH="0" baseline="0" dirty="0" smtClean="0">
                        <a:ln>
                          <a:noFill/>
                        </a:ln>
                        <a:solidFill>
                          <a:schemeClr val="accent1">
                            <a:lumMod val="50000"/>
                          </a:schemeClr>
                        </a:solidFill>
                        <a:effectLst/>
                      </a:endParaRPr>
                    </a:p>
                  </a:txBody>
                  <a:tcPr>
                    <a:solidFill>
                      <a:schemeClr val="bg1">
                        <a:lumMod val="85000"/>
                      </a:schemeClr>
                    </a:solidFill>
                  </a:tcPr>
                </a:tc>
                <a:extLst>
                  <a:ext uri="{0D108BD9-81ED-4DB2-BD59-A6C34878D82A}">
                    <a16:rowId xmlns:a16="http://schemas.microsoft.com/office/drawing/2014/main" val="1454488562"/>
                  </a:ext>
                </a:extLst>
              </a:tr>
            </a:tbl>
          </a:graphicData>
        </a:graphic>
      </p:graphicFrame>
      <p:sp>
        <p:nvSpPr>
          <p:cNvPr id="5" name="Titre 1"/>
          <p:cNvSpPr>
            <a:spLocks noGrp="1"/>
          </p:cNvSpPr>
          <p:nvPr>
            <p:ph type="title"/>
          </p:nvPr>
        </p:nvSpPr>
        <p:spPr>
          <a:xfrm>
            <a:off x="0" y="0"/>
            <a:ext cx="12192000" cy="1071563"/>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533515385"/>
              </p:ext>
            </p:extLst>
          </p:nvPr>
        </p:nvGraphicFramePr>
        <p:xfrm>
          <a:off x="2032000" y="1522306"/>
          <a:ext cx="8128000" cy="4572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75407866"/>
                    </a:ext>
                  </a:extLst>
                </a:gridCol>
              </a:tblGrid>
              <a:tr h="0">
                <a:tc>
                  <a:txBody>
                    <a:bodyPr/>
                    <a:lstStyle/>
                    <a:p>
                      <a:pPr marL="0" lvl="0" indent="0" algn="just">
                        <a:lnSpc>
                          <a:spcPct val="100000"/>
                        </a:lnSpc>
                        <a:buNone/>
                      </a:pPr>
                      <a:r>
                        <a:rPr lang="fr-FR" altLang="fr-FR" sz="2400" b="1" i="1" dirty="0" smtClean="0">
                          <a:solidFill>
                            <a:srgbClr val="C00000"/>
                          </a:solidFill>
                        </a:rPr>
                        <a:t>                             L'évolution de la douleur.</a:t>
                      </a:r>
                      <a:endParaRPr lang="fr-FR" altLang="fr-FR" sz="2400" i="1" dirty="0">
                        <a:solidFill>
                          <a:srgbClr val="C00000"/>
                        </a:solidFill>
                      </a:endParaRPr>
                    </a:p>
                  </a:txBody>
                  <a:tcPr>
                    <a:solidFill>
                      <a:schemeClr val="bg1">
                        <a:lumMod val="85000"/>
                      </a:schemeClr>
                    </a:solidFill>
                  </a:tcPr>
                </a:tc>
                <a:extLst>
                  <a:ext uri="{0D108BD9-81ED-4DB2-BD59-A6C34878D82A}">
                    <a16:rowId xmlns:a16="http://schemas.microsoft.com/office/drawing/2014/main" val="483644791"/>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2666251203"/>
              </p:ext>
            </p:extLst>
          </p:nvPr>
        </p:nvGraphicFramePr>
        <p:xfrm>
          <a:off x="1399879" y="5095936"/>
          <a:ext cx="9679577" cy="1005840"/>
        </p:xfrm>
        <a:graphic>
          <a:graphicData uri="http://schemas.openxmlformats.org/drawingml/2006/table">
            <a:tbl>
              <a:tblPr firstRow="1" bandRow="1">
                <a:tableStyleId>{5C22544A-7EE6-4342-B048-85BDC9FD1C3A}</a:tableStyleId>
              </a:tblPr>
              <a:tblGrid>
                <a:gridCol w="9679577">
                  <a:extLst>
                    <a:ext uri="{9D8B030D-6E8A-4147-A177-3AD203B41FA5}">
                      <a16:colId xmlns:a16="http://schemas.microsoft.com/office/drawing/2014/main" val="2731157492"/>
                    </a:ext>
                  </a:extLst>
                </a:gridCol>
              </a:tblGrid>
              <a:tr h="838549">
                <a:tc>
                  <a:txBody>
                    <a:bodyPr/>
                    <a:lstStyle/>
                    <a:p>
                      <a:pPr marL="0" lvl="0" indent="0" algn="just">
                        <a:lnSpc>
                          <a:spcPct val="100000"/>
                        </a:lnSpc>
                        <a:buNone/>
                      </a:pPr>
                      <a:r>
                        <a:rPr lang="fr-FR" altLang="fr-FR" sz="1800" b="0" i="1" dirty="0" smtClean="0">
                          <a:solidFill>
                            <a:schemeClr val="accent1">
                              <a:lumMod val="50000"/>
                            </a:schemeClr>
                          </a:solidFill>
                          <a:cs typeface="Arial" panose="020B0604020202020204" pitchFamily="34" charset="0"/>
                        </a:rPr>
                        <a:t>              </a:t>
                      </a:r>
                      <a:r>
                        <a:rPr lang="fr-FR" altLang="fr-FR" sz="2400" b="0" i="1" dirty="0" smtClean="0">
                          <a:solidFill>
                            <a:srgbClr val="FF0000"/>
                          </a:solidFill>
                          <a:cs typeface="Arial" panose="020B0604020202020204" pitchFamily="34" charset="0"/>
                        </a:rPr>
                        <a:t>aucune caractéristique de la douleur n'a de valeur pronostique.</a:t>
                      </a:r>
                      <a:endParaRPr kumimoji="0" lang="fr-FR" altLang="fr-FR" sz="2400" b="0" i="1" u="none" strike="noStrike" cap="none" normalizeH="0" baseline="0" dirty="0" smtClean="0">
                        <a:ln>
                          <a:noFill/>
                        </a:ln>
                        <a:solidFill>
                          <a:srgbClr val="FF0000"/>
                        </a:solidFill>
                        <a:effectLst/>
                      </a:endParaRPr>
                    </a:p>
                    <a:p>
                      <a:pPr marL="0" lvl="0" indent="0" algn="just">
                        <a:lnSpc>
                          <a:spcPct val="100000"/>
                        </a:lnSpc>
                        <a:buNone/>
                      </a:pPr>
                      <a:r>
                        <a:rPr lang="fr-FR" altLang="fr-FR" sz="1800" b="0" i="1" dirty="0" smtClean="0">
                          <a:solidFill>
                            <a:schemeClr val="accent1">
                              <a:lumMod val="50000"/>
                            </a:schemeClr>
                          </a:solidFill>
                          <a:cs typeface="Arial" panose="020B0604020202020204" pitchFamily="34" charset="0"/>
                        </a:rPr>
                        <a:t>Ex : un patient immunodéprimé sous corticoïdes peut avoir une péritonite stercorale sans douleur.</a:t>
                      </a:r>
                      <a:endParaRPr lang="fr-FR" sz="1800" b="0" i="1" dirty="0" smtClean="0">
                        <a:solidFill>
                          <a:schemeClr val="accent1">
                            <a:lumMod val="50000"/>
                          </a:schemeClr>
                        </a:solidFill>
                      </a:endParaRPr>
                    </a:p>
                    <a:p>
                      <a:endParaRPr lang="fr-FR" dirty="0"/>
                    </a:p>
                  </a:txBody>
                  <a:tcPr>
                    <a:solidFill>
                      <a:schemeClr val="bg1">
                        <a:lumMod val="85000"/>
                      </a:schemeClr>
                    </a:solidFill>
                  </a:tcPr>
                </a:tc>
                <a:extLst>
                  <a:ext uri="{0D108BD9-81ED-4DB2-BD59-A6C34878D82A}">
                    <a16:rowId xmlns:a16="http://schemas.microsoft.com/office/drawing/2014/main" val="1945984802"/>
                  </a:ext>
                </a:extLst>
              </a:tr>
            </a:tbl>
          </a:graphicData>
        </a:graphic>
      </p:graphicFrame>
    </p:spTree>
    <p:extLst>
      <p:ext uri="{BB962C8B-B14F-4D97-AF65-F5344CB8AC3E}">
        <p14:creationId xmlns:p14="http://schemas.microsoft.com/office/powerpoint/2010/main" val="2777370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12192000" cy="1044575"/>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215006560"/>
              </p:ext>
            </p:extLst>
          </p:nvPr>
        </p:nvGraphicFramePr>
        <p:xfrm>
          <a:off x="574766" y="2442752"/>
          <a:ext cx="4872446" cy="3065515"/>
        </p:xfrm>
        <a:graphic>
          <a:graphicData uri="http://schemas.openxmlformats.org/drawingml/2006/table">
            <a:tbl>
              <a:tblPr firstRow="1" bandRow="1">
                <a:tableStyleId>{5C22544A-7EE6-4342-B048-85BDC9FD1C3A}</a:tableStyleId>
              </a:tblPr>
              <a:tblGrid>
                <a:gridCol w="4872446">
                  <a:extLst>
                    <a:ext uri="{9D8B030D-6E8A-4147-A177-3AD203B41FA5}">
                      <a16:colId xmlns:a16="http://schemas.microsoft.com/office/drawing/2014/main" val="1750198536"/>
                    </a:ext>
                  </a:extLst>
                </a:gridCol>
              </a:tblGrid>
              <a:tr h="306551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1" i="1" u="none" strike="noStrike" cap="none" normalizeH="0" baseline="0" dirty="0" smtClean="0">
                          <a:ln>
                            <a:noFill/>
                          </a:ln>
                          <a:solidFill>
                            <a:srgbClr val="C00000"/>
                          </a:solidFill>
                          <a:effectLst/>
                          <a:latin typeface="Arial" panose="020B0604020202020204" pitchFamily="34" charset="0"/>
                        </a:rPr>
                        <a:t>Les types de la douleur.</a:t>
                      </a:r>
                      <a:endParaRPr kumimoji="0" lang="fr-FR" altLang="fr-FR" sz="1800" b="0"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Ex : crampe, broiement, brûlure, torsion.</a:t>
                      </a:r>
                      <a:endParaRPr kumimoji="0" lang="fr-FR" altLang="fr-FR" sz="18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1"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1" i="1" u="none" strike="noStrike" cap="none" normalizeH="0" baseline="0" dirty="0" smtClean="0">
                          <a:ln>
                            <a:noFill/>
                          </a:ln>
                          <a:solidFill>
                            <a:srgbClr val="C00000"/>
                          </a:solidFill>
                          <a:effectLst/>
                          <a:latin typeface="Arial" panose="020B0604020202020204" pitchFamily="34" charset="0"/>
                        </a:rPr>
                        <a:t> L'horaire de la douleur.</a:t>
                      </a:r>
                      <a:endParaRPr kumimoji="0" lang="fr-FR" altLang="fr-FR" sz="1800" b="0"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Par rapport aux repas : préprandiale ou post prandiale.</a:t>
                      </a:r>
                      <a:endParaRPr kumimoji="0" lang="fr-FR" altLang="fr-FR" sz="1800" b="0" i="0"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chemeClr val="tx1"/>
                          </a:solidFill>
                          <a:effectLst/>
                          <a:latin typeface="Arial" panose="020B0604020202020204" pitchFamily="34" charset="0"/>
                        </a:rPr>
                        <a:t> </a:t>
                      </a:r>
                      <a:r>
                        <a:rPr kumimoji="0" lang="fr-FR" altLang="fr-FR" sz="1800" b="1" i="1" u="none" strike="noStrike" cap="none" normalizeH="0" baseline="0" dirty="0" smtClean="0">
                          <a:ln>
                            <a:noFill/>
                          </a:ln>
                          <a:solidFill>
                            <a:srgbClr val="C00000"/>
                          </a:solidFill>
                          <a:effectLst/>
                          <a:latin typeface="Arial" panose="020B0604020202020204" pitchFamily="34" charset="0"/>
                        </a:rPr>
                        <a:t>La durée et la date d'apparition de la douleur.</a:t>
                      </a:r>
                      <a:endParaRPr kumimoji="0" lang="fr-FR" altLang="fr-FR" sz="1800" b="0"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smtClean="0">
                        <a:ln>
                          <a:noFill/>
                        </a:ln>
                        <a:solidFill>
                          <a:schemeClr val="tx1"/>
                        </a:solidFill>
                        <a:effectLst/>
                        <a:latin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2740924524"/>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707127277"/>
              </p:ext>
            </p:extLst>
          </p:nvPr>
        </p:nvGraphicFramePr>
        <p:xfrm>
          <a:off x="6096000" y="2442753"/>
          <a:ext cx="5543006" cy="3065515"/>
        </p:xfrm>
        <a:graphic>
          <a:graphicData uri="http://schemas.openxmlformats.org/drawingml/2006/table">
            <a:tbl>
              <a:tblPr firstRow="1" bandRow="1">
                <a:tableStyleId>{5C22544A-7EE6-4342-B048-85BDC9FD1C3A}</a:tableStyleId>
              </a:tblPr>
              <a:tblGrid>
                <a:gridCol w="5543006">
                  <a:extLst>
                    <a:ext uri="{9D8B030D-6E8A-4147-A177-3AD203B41FA5}">
                      <a16:colId xmlns:a16="http://schemas.microsoft.com/office/drawing/2014/main" val="2719093632"/>
                    </a:ext>
                  </a:extLst>
                </a:gridCol>
              </a:tblGrid>
              <a:tr h="306551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1" i="1" u="none" strike="noStrike" cap="none" normalizeH="0" baseline="0" dirty="0" smtClean="0">
                          <a:ln>
                            <a:noFill/>
                          </a:ln>
                          <a:solidFill>
                            <a:srgbClr val="C00000"/>
                          </a:solidFill>
                          <a:effectLst/>
                          <a:latin typeface="Arial" panose="020B0604020202020204" pitchFamily="34" charset="0"/>
                        </a:rPr>
                        <a:t>La périodicité de la douleur.</a:t>
                      </a:r>
                      <a:endParaRPr kumimoji="0" lang="fr-FR" altLang="fr-FR" sz="1800" b="0"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0" i="1"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Mensuelle, saisonnière, biannuelle...</a:t>
                      </a:r>
                      <a:endParaRPr kumimoji="0" lang="fr-FR" altLang="fr-FR" sz="1800" b="0" i="1" u="none" strike="noStrike" cap="none" normalizeH="0" baseline="0" dirty="0" smtClean="0">
                        <a:ln>
                          <a:noFill/>
                        </a:ln>
                        <a:solidFill>
                          <a:schemeClr val="accent1">
                            <a:lumMod val="50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chemeClr val="tx1"/>
                          </a:solidFill>
                          <a:effectLst/>
                          <a:latin typeface="Arial" panose="020B0604020202020204" pitchFamily="34" charset="0"/>
                        </a:rPr>
                        <a:t> </a:t>
                      </a:r>
                      <a:r>
                        <a:rPr kumimoji="0" lang="fr-FR" altLang="fr-FR" sz="1800" b="1" i="1" u="none" strike="noStrike" cap="none" normalizeH="0" baseline="0" dirty="0" smtClean="0">
                          <a:ln>
                            <a:noFill/>
                          </a:ln>
                          <a:solidFill>
                            <a:srgbClr val="C00000"/>
                          </a:solidFill>
                          <a:effectLst/>
                          <a:latin typeface="Arial" panose="020B0604020202020204" pitchFamily="34" charset="0"/>
                        </a:rPr>
                        <a:t>Les facteurs déclenchant ou calmants.</a:t>
                      </a:r>
                      <a:endParaRPr kumimoji="0" lang="fr-FR" altLang="fr-FR" sz="1800" b="0" i="1" u="none" strike="noStrike" cap="none" normalizeH="0" baseline="0" dirty="0" smtClean="0">
                        <a:ln>
                          <a:noFill/>
                        </a:ln>
                        <a:solidFill>
                          <a:srgbClr val="C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800" b="0" i="1" u="none" strike="noStrike" cap="none" normalizeH="0" baseline="0" dirty="0" smtClean="0">
                          <a:ln>
                            <a:noFill/>
                          </a:ln>
                          <a:solidFill>
                            <a:schemeClr val="accent1">
                              <a:lumMod val="50000"/>
                            </a:schemeClr>
                          </a:solidFill>
                          <a:effectLst/>
                          <a:latin typeface="Arial" panose="020B0604020202020204" pitchFamily="34" charset="0"/>
                          <a:cs typeface="Arial" panose="020B0604020202020204" pitchFamily="34" charset="0"/>
                        </a:rPr>
                        <a:t>L'intensité de la douleur peut augmenter lorsque le sujet se tient débout ou diminuer lorsqu'il se couche « en chien de fusil » par exemple.</a:t>
                      </a:r>
                      <a:endParaRPr kumimoji="0" lang="fr-FR" altLang="fr-FR" sz="1800" b="0" i="1" u="none" strike="noStrike" cap="none" normalizeH="0" baseline="0" dirty="0" smtClean="0">
                        <a:ln>
                          <a:noFill/>
                        </a:ln>
                        <a:solidFill>
                          <a:schemeClr val="accent1">
                            <a:lumMod val="50000"/>
                          </a:schemeClr>
                        </a:solidFill>
                        <a:effectLst/>
                      </a:endParaRPr>
                    </a:p>
                    <a:p>
                      <a:endParaRPr lang="fr-FR" dirty="0"/>
                    </a:p>
                  </a:txBody>
                  <a:tcPr>
                    <a:solidFill>
                      <a:schemeClr val="bg1">
                        <a:lumMod val="85000"/>
                      </a:schemeClr>
                    </a:solidFill>
                  </a:tcPr>
                </a:tc>
                <a:extLst>
                  <a:ext uri="{0D108BD9-81ED-4DB2-BD59-A6C34878D82A}">
                    <a16:rowId xmlns:a16="http://schemas.microsoft.com/office/drawing/2014/main" val="667665397"/>
                  </a:ext>
                </a:extLst>
              </a:tr>
            </a:tbl>
          </a:graphicData>
        </a:graphic>
      </p:graphicFrame>
    </p:spTree>
    <p:extLst>
      <p:ext uri="{BB962C8B-B14F-4D97-AF65-F5344CB8AC3E}">
        <p14:creationId xmlns:p14="http://schemas.microsoft.com/office/powerpoint/2010/main" val="3650598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5153" y="1314994"/>
            <a:ext cx="11806518" cy="5435429"/>
          </a:xfrm>
        </p:spPr>
        <p:txBody>
          <a:bodyPr>
            <a:normAutofit fontScale="85000" lnSpcReduction="20000"/>
          </a:bodyPr>
          <a:lstStyle/>
          <a:p>
            <a:pPr marL="0" indent="0">
              <a:buNone/>
            </a:pPr>
            <a:r>
              <a:rPr lang="fr-FR" b="1" i="1" dirty="0">
                <a:solidFill>
                  <a:srgbClr val="C00000"/>
                </a:solidFill>
              </a:rPr>
              <a:t>Signes digestifs.</a:t>
            </a:r>
            <a:endParaRPr lang="fr-FR" i="1" dirty="0">
              <a:solidFill>
                <a:srgbClr val="C00000"/>
              </a:solidFill>
            </a:endParaRPr>
          </a:p>
          <a:p>
            <a:r>
              <a:rPr lang="fr-FR" b="1" i="1" dirty="0" smtClean="0">
                <a:solidFill>
                  <a:srgbClr val="C00000"/>
                </a:solidFill>
              </a:rPr>
              <a:t>Nausées </a:t>
            </a:r>
            <a:r>
              <a:rPr lang="fr-FR" b="1" i="1" dirty="0">
                <a:solidFill>
                  <a:srgbClr val="C00000"/>
                </a:solidFill>
              </a:rPr>
              <a:t>et vomissements.</a:t>
            </a:r>
            <a:endParaRPr lang="fr-FR" i="1" dirty="0">
              <a:solidFill>
                <a:srgbClr val="C00000"/>
              </a:solidFill>
            </a:endParaRPr>
          </a:p>
          <a:p>
            <a:r>
              <a:rPr lang="fr-FR" i="1" dirty="0">
                <a:solidFill>
                  <a:schemeClr val="accent1">
                    <a:lumMod val="50000"/>
                  </a:schemeClr>
                </a:solidFill>
              </a:rPr>
              <a:t>Fréquents dans un problème abdominal mais n'ont pas de signification spécifiques. Les vomissements sont cependant significatifs dans des pathologies digestives hautes : </a:t>
            </a:r>
            <a:r>
              <a:rPr lang="fr-FR" i="1" dirty="0" smtClean="0">
                <a:solidFill>
                  <a:schemeClr val="accent1">
                    <a:lumMod val="50000"/>
                  </a:schemeClr>
                </a:solidFill>
              </a:rPr>
              <a:t>obstructions </a:t>
            </a:r>
            <a:r>
              <a:rPr lang="fr-FR" i="1" dirty="0">
                <a:solidFill>
                  <a:schemeClr val="accent1">
                    <a:lumMod val="50000"/>
                  </a:schemeClr>
                </a:solidFill>
              </a:rPr>
              <a:t>duodénales, pancréatite aiguë, cholécystite ou migration </a:t>
            </a:r>
            <a:r>
              <a:rPr lang="fr-FR" i="1" dirty="0" smtClean="0">
                <a:solidFill>
                  <a:schemeClr val="accent1">
                    <a:lumMod val="50000"/>
                  </a:schemeClr>
                </a:solidFill>
              </a:rPr>
              <a:t>cholédocienne</a:t>
            </a:r>
            <a:r>
              <a:rPr lang="fr-FR" i="1" dirty="0">
                <a:solidFill>
                  <a:schemeClr val="accent1">
                    <a:lumMod val="50000"/>
                  </a:schemeClr>
                </a:solidFill>
              </a:rPr>
              <a:t>.</a:t>
            </a:r>
          </a:p>
          <a:p>
            <a:r>
              <a:rPr lang="fr-FR" i="1" dirty="0">
                <a:solidFill>
                  <a:schemeClr val="accent1">
                    <a:lumMod val="50000"/>
                  </a:schemeClr>
                </a:solidFill>
              </a:rPr>
              <a:t>L'absence de bile dans les </a:t>
            </a:r>
            <a:r>
              <a:rPr lang="fr-FR" i="1" dirty="0" smtClean="0">
                <a:solidFill>
                  <a:schemeClr val="accent1">
                    <a:lumMod val="50000"/>
                  </a:schemeClr>
                </a:solidFill>
              </a:rPr>
              <a:t>vomissements: </a:t>
            </a:r>
            <a:r>
              <a:rPr lang="fr-FR" i="1" dirty="0">
                <a:solidFill>
                  <a:schemeClr val="accent1">
                    <a:lumMod val="50000"/>
                  </a:schemeClr>
                </a:solidFill>
              </a:rPr>
              <a:t>une atteinte gastrique </a:t>
            </a:r>
            <a:r>
              <a:rPr lang="fr-FR" i="1" dirty="0" smtClean="0">
                <a:solidFill>
                  <a:schemeClr val="accent1">
                    <a:lumMod val="50000"/>
                  </a:schemeClr>
                </a:solidFill>
              </a:rPr>
              <a:t>(sténose pylorique) </a:t>
            </a:r>
            <a:r>
              <a:rPr lang="fr-FR" i="1" dirty="0">
                <a:solidFill>
                  <a:schemeClr val="accent1">
                    <a:lumMod val="50000"/>
                  </a:schemeClr>
                </a:solidFill>
              </a:rPr>
              <a:t>à la différence d'une obstruction jéjunale ou duodénale ; </a:t>
            </a:r>
            <a:r>
              <a:rPr lang="fr-FR" i="1" dirty="0" smtClean="0">
                <a:solidFill>
                  <a:schemeClr val="accent1">
                    <a:lumMod val="50000"/>
                  </a:schemeClr>
                </a:solidFill>
              </a:rPr>
              <a:t>                                                                    </a:t>
            </a:r>
            <a:r>
              <a:rPr lang="fr-FR" i="1" dirty="0">
                <a:solidFill>
                  <a:schemeClr val="accent1">
                    <a:lumMod val="50000"/>
                  </a:schemeClr>
                </a:solidFill>
              </a:rPr>
              <a:t>le plus souvent reflexes et liés à une irritation péritonéale par processus inflammatoire ou infectieux.</a:t>
            </a:r>
          </a:p>
          <a:p>
            <a:r>
              <a:rPr lang="fr-FR" b="1" i="1" dirty="0" smtClean="0">
                <a:solidFill>
                  <a:srgbClr val="C00000"/>
                </a:solidFill>
              </a:rPr>
              <a:t>Diarrhée </a:t>
            </a:r>
            <a:r>
              <a:rPr lang="fr-FR" b="1" i="1" dirty="0">
                <a:solidFill>
                  <a:srgbClr val="C00000"/>
                </a:solidFill>
              </a:rPr>
              <a:t>et constipation.</a:t>
            </a:r>
            <a:endParaRPr lang="fr-FR" i="1" dirty="0">
              <a:solidFill>
                <a:srgbClr val="C00000"/>
              </a:solidFill>
            </a:endParaRPr>
          </a:p>
          <a:p>
            <a:r>
              <a:rPr lang="fr-FR" i="1" dirty="0">
                <a:solidFill>
                  <a:schemeClr val="accent4"/>
                </a:solidFill>
              </a:rPr>
              <a:t>· Constipation :</a:t>
            </a:r>
          </a:p>
          <a:p>
            <a:r>
              <a:rPr lang="fr-FR" i="1" dirty="0" smtClean="0">
                <a:solidFill>
                  <a:schemeClr val="accent1">
                    <a:lumMod val="50000"/>
                  </a:schemeClr>
                </a:solidFill>
              </a:rPr>
              <a:t>plus </a:t>
            </a:r>
            <a:r>
              <a:rPr lang="fr-FR" i="1" dirty="0">
                <a:solidFill>
                  <a:schemeClr val="accent1">
                    <a:lumMod val="50000"/>
                  </a:schemeClr>
                </a:solidFill>
              </a:rPr>
              <a:t>de </a:t>
            </a:r>
            <a:r>
              <a:rPr lang="fr-FR" i="1" dirty="0" smtClean="0">
                <a:solidFill>
                  <a:schemeClr val="accent1">
                    <a:lumMod val="50000"/>
                  </a:schemeClr>
                </a:solidFill>
              </a:rPr>
              <a:t>12h: soit obstruction </a:t>
            </a:r>
            <a:r>
              <a:rPr lang="fr-FR" i="1" dirty="0">
                <a:solidFill>
                  <a:schemeClr val="accent1">
                    <a:lumMod val="50000"/>
                  </a:schemeClr>
                </a:solidFill>
              </a:rPr>
              <a:t>intestinale soit </a:t>
            </a:r>
            <a:r>
              <a:rPr lang="fr-FR" i="1" dirty="0" smtClean="0">
                <a:solidFill>
                  <a:schemeClr val="accent1">
                    <a:lumMod val="50000"/>
                  </a:schemeClr>
                </a:solidFill>
              </a:rPr>
              <a:t>iléus </a:t>
            </a:r>
            <a:r>
              <a:rPr lang="fr-FR" i="1" dirty="0">
                <a:solidFill>
                  <a:schemeClr val="accent1">
                    <a:lumMod val="50000"/>
                  </a:schemeClr>
                </a:solidFill>
              </a:rPr>
              <a:t>paralytique.</a:t>
            </a:r>
          </a:p>
          <a:p>
            <a:r>
              <a:rPr lang="fr-FR" i="1" dirty="0" smtClean="0">
                <a:solidFill>
                  <a:schemeClr val="accent4"/>
                </a:solidFill>
              </a:rPr>
              <a:t>· </a:t>
            </a:r>
            <a:r>
              <a:rPr lang="fr-FR" i="1" dirty="0">
                <a:solidFill>
                  <a:schemeClr val="accent4"/>
                </a:solidFill>
              </a:rPr>
              <a:t>Diarrhée :</a:t>
            </a:r>
          </a:p>
          <a:p>
            <a:r>
              <a:rPr lang="fr-FR" i="1" dirty="0" smtClean="0">
                <a:solidFill>
                  <a:schemeClr val="accent1">
                    <a:lumMod val="50000"/>
                  </a:schemeClr>
                </a:solidFill>
              </a:rPr>
              <a:t>une </a:t>
            </a:r>
            <a:r>
              <a:rPr lang="fr-FR" i="1" dirty="0">
                <a:solidFill>
                  <a:schemeClr val="accent1">
                    <a:lumMod val="50000"/>
                  </a:schemeClr>
                </a:solidFill>
              </a:rPr>
              <a:t>manifestation clinique classique de la </a:t>
            </a:r>
            <a:r>
              <a:rPr lang="fr-FR" i="1" dirty="0" smtClean="0">
                <a:solidFill>
                  <a:schemeClr val="accent1">
                    <a:lumMod val="50000"/>
                  </a:schemeClr>
                </a:solidFill>
              </a:rPr>
              <a:t>gastroentérite, </a:t>
            </a:r>
            <a:r>
              <a:rPr lang="fr-FR" i="1" dirty="0">
                <a:solidFill>
                  <a:schemeClr val="accent1">
                    <a:lumMod val="50000"/>
                  </a:schemeClr>
                </a:solidFill>
              </a:rPr>
              <a:t>au départ d'un phénomène irritatif péritonéal voire d'une obstruction intestinale</a:t>
            </a:r>
            <a:r>
              <a:rPr lang="fr-FR" i="1" dirty="0" smtClean="0">
                <a:solidFill>
                  <a:schemeClr val="accent1">
                    <a:lumMod val="50000"/>
                  </a:schemeClr>
                </a:solidFill>
              </a:rPr>
              <a:t>.</a:t>
            </a:r>
            <a:endParaRPr lang="fr-FR" i="1" dirty="0">
              <a:solidFill>
                <a:schemeClr val="accent1">
                  <a:lumMod val="50000"/>
                </a:schemeClr>
              </a:solidFill>
            </a:endParaRPr>
          </a:p>
        </p:txBody>
      </p:sp>
      <p:sp>
        <p:nvSpPr>
          <p:cNvPr id="4" name="Titre 1"/>
          <p:cNvSpPr>
            <a:spLocks noGrp="1"/>
          </p:cNvSpPr>
          <p:nvPr>
            <p:ph type="title"/>
          </p:nvPr>
        </p:nvSpPr>
        <p:spPr>
          <a:xfrm>
            <a:off x="0" y="0"/>
            <a:ext cx="12192000" cy="992777"/>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smtClean="0"/>
              <a:t>                                </a:t>
            </a:r>
            <a:r>
              <a:rPr lang="fr-FR" b="1" i="1"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249352928"/>
              </p:ext>
            </p:extLst>
          </p:nvPr>
        </p:nvGraphicFramePr>
        <p:xfrm>
          <a:off x="8464731" y="322217"/>
          <a:ext cx="3291840" cy="37084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1698092489"/>
                    </a:ext>
                  </a:extLst>
                </a:gridCol>
              </a:tblGrid>
              <a:tr h="37084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bg1"/>
                          </a:solidFill>
                          <a:effectLst/>
                          <a:latin typeface="Arial" panose="020B0604020202020204" pitchFamily="34" charset="0"/>
                        </a:rPr>
                        <a:t>Les signes d'accompagnement</a:t>
                      </a:r>
                      <a:r>
                        <a:rPr kumimoji="0" lang="fr-FR" altLang="fr-FR" sz="1400" b="0" i="0" u="none" strike="noStrike" cap="none" normalizeH="0" baseline="0" dirty="0" smtClean="0">
                          <a:ln>
                            <a:noFill/>
                          </a:ln>
                          <a:solidFill>
                            <a:schemeClr val="tx1"/>
                          </a:solidFill>
                          <a:effectLst/>
                          <a:latin typeface="Arial" panose="020B0604020202020204" pitchFamily="34" charset="0"/>
                        </a:rPr>
                        <a:t>.</a:t>
                      </a:r>
                    </a:p>
                  </a:txBody>
                  <a:tcPr>
                    <a:solidFill>
                      <a:schemeClr val="accent1">
                        <a:lumMod val="75000"/>
                      </a:schemeClr>
                    </a:solidFill>
                  </a:tcPr>
                </a:tc>
                <a:extLst>
                  <a:ext uri="{0D108BD9-81ED-4DB2-BD59-A6C34878D82A}">
                    <a16:rowId xmlns:a16="http://schemas.microsoft.com/office/drawing/2014/main" val="3102548549"/>
                  </a:ext>
                </a:extLst>
              </a:tr>
            </a:tbl>
          </a:graphicData>
        </a:graphic>
      </p:graphicFrame>
    </p:spTree>
    <p:extLst>
      <p:ext uri="{BB962C8B-B14F-4D97-AF65-F5344CB8AC3E}">
        <p14:creationId xmlns:p14="http://schemas.microsoft.com/office/powerpoint/2010/main" val="4020604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r>
              <a:rPr lang="fr-FR" b="1" i="1" dirty="0" smtClean="0">
                <a:solidFill>
                  <a:srgbClr val="C00000"/>
                </a:solidFill>
              </a:rPr>
              <a:t>Signes </a:t>
            </a:r>
            <a:r>
              <a:rPr lang="fr-FR" b="1" i="1" dirty="0">
                <a:solidFill>
                  <a:srgbClr val="C00000"/>
                </a:solidFill>
              </a:rPr>
              <a:t>extradigestifs.</a:t>
            </a:r>
            <a:endParaRPr lang="fr-FR" i="1" dirty="0">
              <a:solidFill>
                <a:srgbClr val="C00000"/>
              </a:solidFill>
            </a:endParaRPr>
          </a:p>
          <a:p>
            <a:pPr marL="0" indent="0">
              <a:buNone/>
            </a:pPr>
            <a:r>
              <a:rPr lang="fr-FR" i="1" dirty="0" smtClean="0">
                <a:solidFill>
                  <a:schemeClr val="accent1">
                    <a:lumMod val="50000"/>
                  </a:schemeClr>
                </a:solidFill>
              </a:rPr>
              <a:t>  </a:t>
            </a:r>
            <a:r>
              <a:rPr lang="fr-FR" i="1" dirty="0">
                <a:solidFill>
                  <a:schemeClr val="accent1">
                    <a:lumMod val="50000"/>
                  </a:schemeClr>
                </a:solidFill>
              </a:rPr>
              <a:t>brûlure mictionnelle (</a:t>
            </a:r>
            <a:r>
              <a:rPr lang="fr-FR" i="1" dirty="0" err="1">
                <a:solidFill>
                  <a:schemeClr val="accent1">
                    <a:lumMod val="50000"/>
                  </a:schemeClr>
                </a:solidFill>
              </a:rPr>
              <a:t>mictalgie</a:t>
            </a:r>
            <a:r>
              <a:rPr lang="fr-FR" i="1" dirty="0">
                <a:solidFill>
                  <a:schemeClr val="accent1">
                    <a:lumMod val="50000"/>
                  </a:schemeClr>
                </a:solidFill>
              </a:rPr>
              <a:t>), pertes gynécologiques</a:t>
            </a:r>
            <a:r>
              <a:rPr lang="fr-FR" i="1" dirty="0" smtClean="0">
                <a:solidFill>
                  <a:schemeClr val="accent1">
                    <a:lumMod val="50000"/>
                  </a:schemeClr>
                </a:solidFill>
              </a:rPr>
              <a:t>.</a:t>
            </a:r>
          </a:p>
          <a:p>
            <a:pPr marL="0" indent="0">
              <a:buNone/>
            </a:pPr>
            <a:endParaRPr lang="fr-FR" dirty="0"/>
          </a:p>
          <a:p>
            <a:r>
              <a:rPr lang="fr-FR" b="1" i="1" dirty="0" smtClean="0">
                <a:solidFill>
                  <a:srgbClr val="C00000"/>
                </a:solidFill>
              </a:rPr>
              <a:t>Signes </a:t>
            </a:r>
            <a:r>
              <a:rPr lang="fr-FR" b="1" i="1" dirty="0">
                <a:solidFill>
                  <a:srgbClr val="C00000"/>
                </a:solidFill>
              </a:rPr>
              <a:t>généraux.</a:t>
            </a:r>
            <a:endParaRPr lang="fr-FR" i="1" dirty="0">
              <a:solidFill>
                <a:srgbClr val="C00000"/>
              </a:solidFill>
            </a:endParaRPr>
          </a:p>
          <a:p>
            <a:r>
              <a:rPr lang="fr-FR" i="1" dirty="0"/>
              <a:t> </a:t>
            </a:r>
            <a:r>
              <a:rPr lang="fr-FR" i="1" dirty="0">
                <a:solidFill>
                  <a:schemeClr val="accent4"/>
                </a:solidFill>
              </a:rPr>
              <a:t>La température et les frissons.</a:t>
            </a:r>
            <a:endParaRPr lang="fr-FR" dirty="0">
              <a:solidFill>
                <a:schemeClr val="accent4"/>
              </a:solidFill>
            </a:endParaRPr>
          </a:p>
          <a:p>
            <a:r>
              <a:rPr lang="fr-FR" i="1" dirty="0">
                <a:solidFill>
                  <a:schemeClr val="accent1">
                    <a:lumMod val="50000"/>
                  </a:schemeClr>
                </a:solidFill>
              </a:rPr>
              <a:t>La température accompagne nombre d'urgences abdominales. Dans l'appendicite, elle est rarement élevée. Elle sera importante dans la </a:t>
            </a:r>
            <a:r>
              <a:rPr lang="fr-FR" i="1" dirty="0" smtClean="0">
                <a:solidFill>
                  <a:schemeClr val="accent1">
                    <a:lumMod val="50000"/>
                  </a:schemeClr>
                </a:solidFill>
              </a:rPr>
              <a:t>diverticulite, </a:t>
            </a:r>
            <a:r>
              <a:rPr lang="fr-FR" i="1" dirty="0">
                <a:solidFill>
                  <a:schemeClr val="accent1">
                    <a:lumMod val="50000"/>
                  </a:schemeClr>
                </a:solidFill>
              </a:rPr>
              <a:t>dans la salpingite, dans une cholécystite en phase d'aggravation.</a:t>
            </a:r>
          </a:p>
          <a:p>
            <a:r>
              <a:rPr lang="fr-FR" i="1" dirty="0">
                <a:solidFill>
                  <a:schemeClr val="accent1">
                    <a:lumMod val="50000"/>
                  </a:schemeClr>
                </a:solidFill>
              </a:rPr>
              <a:t>L'association avec des frissons évoque davantage des infections biliaires ou rénales avec épisodes de septicémie.</a:t>
            </a:r>
          </a:p>
          <a:p>
            <a:r>
              <a:rPr lang="fr-FR" dirty="0"/>
              <a:t> </a:t>
            </a:r>
            <a:r>
              <a:rPr lang="fr-FR" i="1" dirty="0">
                <a:solidFill>
                  <a:schemeClr val="accent4"/>
                </a:solidFill>
              </a:rPr>
              <a:t>L'ictère.</a:t>
            </a:r>
            <a:endParaRPr lang="fr-FR" dirty="0">
              <a:solidFill>
                <a:schemeClr val="accent4"/>
              </a:solidFill>
            </a:endParaRPr>
          </a:p>
          <a:p>
            <a:pPr marL="0" indent="0">
              <a:buNone/>
            </a:pPr>
            <a:r>
              <a:rPr lang="fr-FR" i="1" dirty="0">
                <a:solidFill>
                  <a:schemeClr val="accent1">
                    <a:lumMod val="50000"/>
                  </a:schemeClr>
                </a:solidFill>
              </a:rPr>
              <a:t>L'ictère dans les heures qui suivent le départ de la symptomatologie impose d'orienter le diagnostic vers un problème hépatobiliaire</a:t>
            </a:r>
          </a:p>
        </p:txBody>
      </p:sp>
      <p:sp>
        <p:nvSpPr>
          <p:cNvPr id="4" name="Titre 1"/>
          <p:cNvSpPr>
            <a:spLocks noGrp="1"/>
          </p:cNvSpPr>
          <p:nvPr>
            <p:ph type="title"/>
          </p:nvPr>
        </p:nvSpPr>
        <p:spPr>
          <a:xfrm>
            <a:off x="0" y="0"/>
            <a:ext cx="12192000" cy="953589"/>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498087647"/>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336455379"/>
              </p:ext>
            </p:extLst>
          </p:nvPr>
        </p:nvGraphicFramePr>
        <p:xfrm>
          <a:off x="8464731" y="322217"/>
          <a:ext cx="3291840" cy="37084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1698092489"/>
                    </a:ext>
                  </a:extLst>
                </a:gridCol>
              </a:tblGrid>
              <a:tr h="37084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bg1"/>
                          </a:solidFill>
                          <a:effectLst/>
                          <a:latin typeface="Arial" panose="020B0604020202020204" pitchFamily="34" charset="0"/>
                        </a:rPr>
                        <a:t>Les signes d'accompagnement</a:t>
                      </a:r>
                      <a:r>
                        <a:rPr kumimoji="0" lang="fr-FR" altLang="fr-FR" sz="1400" b="0" i="0" u="none" strike="noStrike" cap="none" normalizeH="0" baseline="0" dirty="0" smtClean="0">
                          <a:ln>
                            <a:noFill/>
                          </a:ln>
                          <a:solidFill>
                            <a:schemeClr val="tx1"/>
                          </a:solidFill>
                          <a:effectLst/>
                          <a:latin typeface="Arial" panose="020B0604020202020204" pitchFamily="34" charset="0"/>
                        </a:rPr>
                        <a:t>.</a:t>
                      </a:r>
                    </a:p>
                  </a:txBody>
                  <a:tcPr>
                    <a:solidFill>
                      <a:schemeClr val="accent1">
                        <a:lumMod val="75000"/>
                      </a:schemeClr>
                    </a:solidFill>
                  </a:tcPr>
                </a:tc>
                <a:extLst>
                  <a:ext uri="{0D108BD9-81ED-4DB2-BD59-A6C34878D82A}">
                    <a16:rowId xmlns:a16="http://schemas.microsoft.com/office/drawing/2014/main" val="3102548549"/>
                  </a:ext>
                </a:extLst>
              </a:tr>
            </a:tbl>
          </a:graphicData>
        </a:graphic>
      </p:graphicFrame>
    </p:spTree>
    <p:extLst>
      <p:ext uri="{BB962C8B-B14F-4D97-AF65-F5344CB8AC3E}">
        <p14:creationId xmlns:p14="http://schemas.microsoft.com/office/powerpoint/2010/main" val="3458384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54224"/>
          </a:xfrm>
        </p:spPr>
        <p:txBody>
          <a:bodyPr/>
          <a:lstStyle/>
          <a:p>
            <a:r>
              <a:rPr lang="fr-FR" dirty="0" smtClean="0"/>
              <a:t>Diagnostic  EXAMEN PHYSIQUE</a:t>
            </a:r>
            <a:endParaRPr lang="fr-FR" dirty="0"/>
          </a:p>
        </p:txBody>
      </p:sp>
      <p:sp>
        <p:nvSpPr>
          <p:cNvPr id="3" name="Espace réservé du contenu 2"/>
          <p:cNvSpPr>
            <a:spLocks noGrp="1"/>
          </p:cNvSpPr>
          <p:nvPr>
            <p:ph idx="1"/>
          </p:nvPr>
        </p:nvSpPr>
        <p:spPr/>
        <p:txBody>
          <a:bodyPr/>
          <a:lstStyle/>
          <a:p>
            <a:r>
              <a:rPr lang="fr-FR" i="1" dirty="0" smtClean="0">
                <a:solidFill>
                  <a:schemeClr val="accent1">
                    <a:lumMod val="50000"/>
                  </a:schemeClr>
                </a:solidFill>
              </a:rPr>
              <a:t>Minutieux, quadrant par quadrant, zone non douloureuse</a:t>
            </a:r>
          </a:p>
          <a:p>
            <a:r>
              <a:rPr lang="fr-FR" i="1" dirty="0" smtClean="0">
                <a:solidFill>
                  <a:schemeClr val="accent1">
                    <a:lumMod val="50000"/>
                  </a:schemeClr>
                </a:solidFill>
              </a:rPr>
              <a:t>évaluer son type de respiration, la mobilisation de la paroi abdominale, permet d'acquérir bien d'autres détails extrêmement importants dans la démarche diagnostique.</a:t>
            </a:r>
            <a:endParaRPr lang="fr-FR" i="1" dirty="0">
              <a:solidFill>
                <a:schemeClr val="accent1">
                  <a:lumMod val="50000"/>
                </a:schemeClr>
              </a:solidFill>
            </a:endParaRPr>
          </a:p>
        </p:txBody>
      </p:sp>
      <p:sp>
        <p:nvSpPr>
          <p:cNvPr id="4" name="Titre 1"/>
          <p:cNvSpPr txBox="1">
            <a:spLocks/>
          </p:cNvSpPr>
          <p:nvPr/>
        </p:nvSpPr>
        <p:spPr>
          <a:xfrm>
            <a:off x="-1" y="1"/>
            <a:ext cx="12192001" cy="1110342"/>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714887611"/>
              </p:ext>
            </p:extLst>
          </p:nvPr>
        </p:nvGraphicFramePr>
        <p:xfrm>
          <a:off x="418012" y="365127"/>
          <a:ext cx="2795452" cy="523148"/>
        </p:xfrm>
        <a:graphic>
          <a:graphicData uri="http://schemas.openxmlformats.org/drawingml/2006/table">
            <a:tbl>
              <a:tblPr firstRow="1" bandRow="1">
                <a:tableStyleId>{5C22544A-7EE6-4342-B048-85BDC9FD1C3A}</a:tableStyleId>
              </a:tblPr>
              <a:tblGrid>
                <a:gridCol w="2795452">
                  <a:extLst>
                    <a:ext uri="{9D8B030D-6E8A-4147-A177-3AD203B41FA5}">
                      <a16:colId xmlns:a16="http://schemas.microsoft.com/office/drawing/2014/main" val="2080997338"/>
                    </a:ext>
                  </a:extLst>
                </a:gridCol>
              </a:tblGrid>
              <a:tr h="523148">
                <a:tc>
                  <a:txBody>
                    <a:bodyPr/>
                    <a:lstStyle/>
                    <a:p>
                      <a:r>
                        <a:rPr lang="fr-FR" dirty="0" smtClean="0"/>
                        <a:t> </a:t>
                      </a:r>
                      <a:r>
                        <a:rPr lang="fr-FR" sz="2400" i="1" dirty="0" smtClean="0"/>
                        <a:t>Examen physique    </a:t>
                      </a:r>
                      <a:r>
                        <a:rPr lang="fr-FR" dirty="0" smtClean="0"/>
                        <a:t>                                                     </a:t>
                      </a:r>
                      <a:endParaRPr lang="fr-FR" dirty="0"/>
                    </a:p>
                  </a:txBody>
                  <a:tcPr>
                    <a:solidFill>
                      <a:schemeClr val="accent1">
                        <a:lumMod val="75000"/>
                      </a:schemeClr>
                    </a:solidFill>
                  </a:tcPr>
                </a:tc>
                <a:extLst>
                  <a:ext uri="{0D108BD9-81ED-4DB2-BD59-A6C34878D82A}">
                    <a16:rowId xmlns:a16="http://schemas.microsoft.com/office/drawing/2014/main" val="2129882122"/>
                  </a:ext>
                </a:extLst>
              </a:tr>
            </a:tbl>
          </a:graphicData>
        </a:graphic>
      </p:graphicFrame>
    </p:spTree>
    <p:extLst>
      <p:ext uri="{BB962C8B-B14F-4D97-AF65-F5344CB8AC3E}">
        <p14:creationId xmlns:p14="http://schemas.microsoft.com/office/powerpoint/2010/main" val="3066158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1885" y="1149531"/>
            <a:ext cx="11547565" cy="5027432"/>
          </a:xfrm>
        </p:spPr>
        <p:txBody>
          <a:bodyPr>
            <a:normAutofit fontScale="70000" lnSpcReduction="20000"/>
          </a:bodyPr>
          <a:lstStyle/>
          <a:p>
            <a:pPr marL="0" indent="0">
              <a:buNone/>
            </a:pPr>
            <a:r>
              <a:rPr lang="fr-FR" dirty="0" smtClean="0">
                <a:solidFill>
                  <a:srgbClr val="C00000"/>
                </a:solidFill>
              </a:rPr>
              <a:t>1</a:t>
            </a:r>
            <a:r>
              <a:rPr lang="fr-FR" dirty="0">
                <a:solidFill>
                  <a:srgbClr val="C00000"/>
                </a:solidFill>
              </a:rPr>
              <a:t>. Inspection et palpation.</a:t>
            </a:r>
          </a:p>
          <a:p>
            <a:r>
              <a:rPr lang="fr-FR" dirty="0" smtClean="0">
                <a:solidFill>
                  <a:schemeClr val="accent1">
                    <a:lumMod val="50000"/>
                  </a:schemeClr>
                </a:solidFill>
              </a:rPr>
              <a:t>après </a:t>
            </a:r>
            <a:r>
              <a:rPr lang="fr-FR" dirty="0">
                <a:solidFill>
                  <a:schemeClr val="accent1">
                    <a:lumMod val="50000"/>
                  </a:schemeClr>
                </a:solidFill>
              </a:rPr>
              <a:t>avoir mis le patient en confiance, en le déshabillant </a:t>
            </a:r>
            <a:r>
              <a:rPr lang="fr-FR" dirty="0" smtClean="0">
                <a:solidFill>
                  <a:schemeClr val="accent1">
                    <a:lumMod val="50000"/>
                  </a:schemeClr>
                </a:solidFill>
              </a:rPr>
              <a:t>progressivement.</a:t>
            </a:r>
            <a:endParaRPr lang="fr-FR" dirty="0">
              <a:solidFill>
                <a:schemeClr val="accent1">
                  <a:lumMod val="50000"/>
                </a:schemeClr>
              </a:solidFill>
            </a:endParaRPr>
          </a:p>
          <a:p>
            <a:r>
              <a:rPr lang="fr-FR" dirty="0" smtClean="0">
                <a:solidFill>
                  <a:schemeClr val="accent1">
                    <a:lumMod val="50000"/>
                  </a:schemeClr>
                </a:solidFill>
              </a:rPr>
              <a:t>la </a:t>
            </a:r>
            <a:r>
              <a:rPr lang="fr-FR" dirty="0">
                <a:solidFill>
                  <a:schemeClr val="accent1">
                    <a:lumMod val="50000"/>
                  </a:schemeClr>
                </a:solidFill>
              </a:rPr>
              <a:t>main est posée en douceur sur la région abdominale qui paraît la moins douloureuse afin de rechercher une sensibilité. Cet examen se prolonge lentement en tentant de distraire le patient par la conversation. </a:t>
            </a:r>
            <a:r>
              <a:rPr lang="fr-FR" dirty="0" smtClean="0">
                <a:solidFill>
                  <a:schemeClr val="accent1">
                    <a:lumMod val="50000"/>
                  </a:schemeClr>
                </a:solidFill>
              </a:rPr>
              <a:t>               </a:t>
            </a:r>
            <a:r>
              <a:rPr lang="fr-FR" dirty="0">
                <a:solidFill>
                  <a:schemeClr val="accent1">
                    <a:lumMod val="50000"/>
                  </a:schemeClr>
                </a:solidFill>
              </a:rPr>
              <a:t>la respiration de l'individu : ventre immobile avec respiration superficielle, évoque une contracture, voir si la toux provoque une exacerbation de la douleur.</a:t>
            </a:r>
          </a:p>
          <a:p>
            <a:r>
              <a:rPr lang="fr-FR" dirty="0">
                <a:solidFill>
                  <a:schemeClr val="accent1">
                    <a:lumMod val="50000"/>
                  </a:schemeClr>
                </a:solidFill>
              </a:rPr>
              <a:t>Palper progressivement et délicatement les orifices herniaires ainsi que les </a:t>
            </a:r>
            <a:r>
              <a:rPr lang="fr-FR" dirty="0" smtClean="0">
                <a:solidFill>
                  <a:schemeClr val="accent1">
                    <a:lumMod val="50000"/>
                  </a:schemeClr>
                </a:solidFill>
              </a:rPr>
              <a:t>bourses </a:t>
            </a:r>
            <a:r>
              <a:rPr lang="fr-FR" dirty="0">
                <a:solidFill>
                  <a:schemeClr val="accent1">
                    <a:lumMod val="50000"/>
                  </a:schemeClr>
                </a:solidFill>
              </a:rPr>
              <a:t>à la recherche d'une hernie ou d'un étranglement. Idem au niveau des orifices inguinaux et cruraux notamment chez la femme.</a:t>
            </a:r>
          </a:p>
          <a:p>
            <a:r>
              <a:rPr lang="fr-FR" dirty="0">
                <a:solidFill>
                  <a:schemeClr val="accent1">
                    <a:lumMod val="50000"/>
                  </a:schemeClr>
                </a:solidFill>
              </a:rPr>
              <a:t>Demander ensuite au patient de montrer la région douloureuse, laquelle sera palpée à la recherche d'une défense, contracture ou masse</a:t>
            </a:r>
            <a:r>
              <a:rPr lang="fr-FR" dirty="0" smtClean="0">
                <a:solidFill>
                  <a:schemeClr val="accent1">
                    <a:lumMod val="50000"/>
                  </a:schemeClr>
                </a:solidFill>
              </a:rPr>
              <a:t>.</a:t>
            </a:r>
          </a:p>
          <a:p>
            <a:endParaRPr lang="fr-FR" dirty="0">
              <a:solidFill>
                <a:schemeClr val="accent1">
                  <a:lumMod val="50000"/>
                </a:schemeClr>
              </a:solidFill>
            </a:endParaRPr>
          </a:p>
          <a:p>
            <a:r>
              <a:rPr lang="fr-FR" dirty="0" smtClean="0">
                <a:solidFill>
                  <a:schemeClr val="accent1">
                    <a:lumMod val="50000"/>
                  </a:schemeClr>
                </a:solidFill>
              </a:rPr>
              <a:t>Bien </a:t>
            </a:r>
            <a:r>
              <a:rPr lang="fr-FR" dirty="0">
                <a:solidFill>
                  <a:schemeClr val="accent1">
                    <a:lumMod val="50000"/>
                  </a:schemeClr>
                </a:solidFill>
              </a:rPr>
              <a:t>distinguer : douleur provoquée, défense, contracture de signe de rebond :</a:t>
            </a:r>
          </a:p>
          <a:p>
            <a:r>
              <a:rPr lang="fr-FR" dirty="0" smtClean="0">
                <a:solidFill>
                  <a:srgbClr val="FF0000"/>
                </a:solidFill>
              </a:rPr>
              <a:t>Douleur provoquée:</a:t>
            </a:r>
            <a:endParaRPr lang="fr-FR" dirty="0">
              <a:solidFill>
                <a:srgbClr val="FF0000"/>
              </a:solidFill>
            </a:endParaRPr>
          </a:p>
          <a:p>
            <a:pPr marL="0" indent="0">
              <a:buNone/>
            </a:pPr>
            <a:r>
              <a:rPr lang="fr-FR" dirty="0">
                <a:solidFill>
                  <a:schemeClr val="accent1">
                    <a:lumMod val="50000"/>
                  </a:schemeClr>
                </a:solidFill>
              </a:rPr>
              <a:t>La palpation, en déprimant l'abdomen, provoque une douleur.</a:t>
            </a:r>
          </a:p>
          <a:p>
            <a:r>
              <a:rPr lang="fr-FR" dirty="0">
                <a:solidFill>
                  <a:schemeClr val="accent1">
                    <a:lumMod val="50000"/>
                  </a:schemeClr>
                </a:solidFill>
              </a:rPr>
              <a:t>Ex : une femme obèse avec un calcul dans la vésicule, présente un tableau de colique hépatique. La palpation de l'hypochondre droit provoque une douleur.</a:t>
            </a:r>
          </a:p>
          <a:p>
            <a:endParaRPr lang="fr-FR" dirty="0"/>
          </a:p>
        </p:txBody>
      </p:sp>
      <p:sp>
        <p:nvSpPr>
          <p:cNvPr id="4" name="Titre 1"/>
          <p:cNvSpPr>
            <a:spLocks noGrp="1"/>
          </p:cNvSpPr>
          <p:nvPr>
            <p:ph type="title"/>
          </p:nvPr>
        </p:nvSpPr>
        <p:spPr>
          <a:xfrm>
            <a:off x="0" y="0"/>
            <a:ext cx="12192000" cy="927463"/>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r>
              <a:rPr lang="fr-FR" dirty="0" smtClean="0"/>
              <a:t>       </a:t>
            </a:r>
            <a:r>
              <a:rPr lang="fr-FR" b="1" dirty="0"/>
              <a:t> </a:t>
            </a:r>
            <a:r>
              <a:rPr lang="fr-FR" sz="2700" b="1" dirty="0">
                <a:solidFill>
                  <a:schemeClr val="bg1"/>
                </a:solidFill>
              </a:rPr>
              <a:t>Examen physique                                                         </a:t>
            </a:r>
            <a:r>
              <a:rPr lang="fr-FR" dirty="0"/>
              <a:t/>
            </a:r>
            <a:br>
              <a:rPr lang="fr-FR" dirty="0"/>
            </a:br>
            <a:r>
              <a:rPr lang="fr-FR" dirty="0" smtClean="0"/>
              <a:t>                                      </a:t>
            </a:r>
            <a:r>
              <a:rPr lang="fr-FR" b="1" i="1" dirty="0" smtClean="0">
                <a:solidFill>
                  <a:schemeClr val="bg1"/>
                </a:solidFill>
              </a:rPr>
              <a:t>Diagnostic</a:t>
            </a:r>
            <a:endParaRPr lang="fr-FR" b="1" i="1" dirty="0">
              <a:solidFill>
                <a:schemeClr val="bg1"/>
              </a:solidFill>
            </a:endParaRPr>
          </a:p>
        </p:txBody>
      </p:sp>
    </p:spTree>
    <p:extLst>
      <p:ext uri="{BB962C8B-B14F-4D97-AF65-F5344CB8AC3E}">
        <p14:creationId xmlns:p14="http://schemas.microsoft.com/office/powerpoint/2010/main" val="705923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8012" y="1253402"/>
            <a:ext cx="10935788" cy="5199649"/>
          </a:xfrm>
        </p:spPr>
        <p:txBody>
          <a:bodyPr>
            <a:normAutofit fontScale="62500" lnSpcReduction="20000"/>
          </a:bodyPr>
          <a:lstStyle/>
          <a:p>
            <a:pPr marL="0" indent="0">
              <a:buNone/>
            </a:pPr>
            <a:r>
              <a:rPr lang="fr-FR" sz="3200" dirty="0" smtClean="0">
                <a:solidFill>
                  <a:srgbClr val="C00000"/>
                </a:solidFill>
              </a:rPr>
              <a:t>2</a:t>
            </a:r>
            <a:r>
              <a:rPr lang="fr-FR" sz="3200" dirty="0">
                <a:solidFill>
                  <a:srgbClr val="C00000"/>
                </a:solidFill>
              </a:rPr>
              <a:t>. Défense.</a:t>
            </a:r>
          </a:p>
          <a:p>
            <a:r>
              <a:rPr lang="fr-FR" i="1" dirty="0" smtClean="0">
                <a:solidFill>
                  <a:schemeClr val="accent1">
                    <a:lumMod val="50000"/>
                  </a:schemeClr>
                </a:solidFill>
              </a:rPr>
              <a:t> </a:t>
            </a:r>
            <a:r>
              <a:rPr lang="fr-FR" i="1" dirty="0">
                <a:solidFill>
                  <a:schemeClr val="accent1">
                    <a:lumMod val="50000"/>
                  </a:schemeClr>
                </a:solidFill>
              </a:rPr>
              <a:t>la réaction abdominale à la douleur </a:t>
            </a:r>
            <a:r>
              <a:rPr lang="fr-FR" i="1" dirty="0" smtClean="0">
                <a:solidFill>
                  <a:schemeClr val="accent1">
                    <a:lumMod val="50000"/>
                  </a:schemeClr>
                </a:solidFill>
              </a:rPr>
              <a:t>provoquée en </a:t>
            </a:r>
            <a:r>
              <a:rPr lang="fr-FR" i="1" dirty="0">
                <a:solidFill>
                  <a:schemeClr val="accent1">
                    <a:lumMod val="50000"/>
                  </a:schemeClr>
                </a:solidFill>
              </a:rPr>
              <a:t>déprimant la paroi abdominale, on provoque une douleur. La défense est la contraction aiguë, éphémère, involontaire, de la paroi abdominale localisée à l'endroit douloureuse en réaction à la dépression. </a:t>
            </a:r>
            <a:endParaRPr lang="fr-FR" i="1" dirty="0" smtClean="0">
              <a:solidFill>
                <a:schemeClr val="accent1">
                  <a:lumMod val="50000"/>
                </a:schemeClr>
              </a:solidFill>
            </a:endParaRPr>
          </a:p>
          <a:p>
            <a:endParaRPr lang="fr-FR" i="1" dirty="0">
              <a:solidFill>
                <a:schemeClr val="accent1">
                  <a:lumMod val="50000"/>
                </a:schemeClr>
              </a:solidFill>
            </a:endParaRPr>
          </a:p>
          <a:p>
            <a:pPr marL="0" indent="0">
              <a:buNone/>
            </a:pPr>
            <a:r>
              <a:rPr lang="fr-FR" sz="3200" dirty="0" smtClean="0">
                <a:solidFill>
                  <a:srgbClr val="C00000"/>
                </a:solidFill>
              </a:rPr>
              <a:t>3</a:t>
            </a:r>
            <a:r>
              <a:rPr lang="fr-FR" sz="3200" dirty="0">
                <a:solidFill>
                  <a:srgbClr val="C00000"/>
                </a:solidFill>
              </a:rPr>
              <a:t>. Contracture.</a:t>
            </a:r>
          </a:p>
          <a:p>
            <a:r>
              <a:rPr lang="fr-FR" i="1" dirty="0" smtClean="0">
                <a:solidFill>
                  <a:schemeClr val="accent1">
                    <a:lumMod val="50000"/>
                  </a:schemeClr>
                </a:solidFill>
              </a:rPr>
              <a:t>la </a:t>
            </a:r>
            <a:r>
              <a:rPr lang="fr-FR" i="1" dirty="0">
                <a:solidFill>
                  <a:schemeClr val="accent1">
                    <a:lumMod val="50000"/>
                  </a:schemeClr>
                </a:solidFill>
              </a:rPr>
              <a:t>contraction spontanée et permanente de la paroi </a:t>
            </a:r>
            <a:r>
              <a:rPr lang="fr-FR" i="1" dirty="0" smtClean="0">
                <a:solidFill>
                  <a:schemeClr val="accent1">
                    <a:lumMod val="50000"/>
                  </a:schemeClr>
                </a:solidFill>
              </a:rPr>
              <a:t>abdominale, </a:t>
            </a:r>
            <a:r>
              <a:rPr lang="fr-FR" i="1" dirty="0">
                <a:solidFill>
                  <a:schemeClr val="accent1">
                    <a:lumMod val="50000"/>
                  </a:schemeClr>
                </a:solidFill>
              </a:rPr>
              <a:t>douloureuse, tonique et invincible. Le ventre ne bouge pas à la respiration même si le patient respire fort. Si on demande au patient de tousser, il est interrompu par la douleur. Si la contracture est simulée volontairement ou involontairement, le patient va relâcher sa musculature lors d'une inspiration profonde ou d'un effort de toux.</a:t>
            </a:r>
          </a:p>
          <a:p>
            <a:r>
              <a:rPr lang="fr-FR" i="1" dirty="0" smtClean="0">
                <a:solidFill>
                  <a:schemeClr val="accent1">
                    <a:lumMod val="50000"/>
                  </a:schemeClr>
                </a:solidFill>
              </a:rPr>
              <a:t>une </a:t>
            </a:r>
            <a:r>
              <a:rPr lang="fr-FR" i="1" dirty="0">
                <a:solidFill>
                  <a:schemeClr val="accent1">
                    <a:lumMod val="50000"/>
                  </a:schemeClr>
                </a:solidFill>
              </a:rPr>
              <a:t>réaction inflammatoire sous jacente, une perforation avec péritonite : ulcère gastroduodénal, rupture de la vésicule biliaire, perforation colique ou grêle ; ce sont cependant les perforations chimiques (estomac, duodénum et voies biliaires) qui provoquent la contracture la plus importante. Cette contracture est rapidement généralisée à tout l'abdomen</a:t>
            </a:r>
            <a:r>
              <a:rPr lang="fr-FR" i="1" dirty="0" smtClean="0">
                <a:solidFill>
                  <a:schemeClr val="accent1">
                    <a:lumMod val="50000"/>
                  </a:schemeClr>
                </a:solidFill>
              </a:rPr>
              <a:t>.</a:t>
            </a:r>
          </a:p>
          <a:p>
            <a:endParaRPr lang="fr-FR" i="1" dirty="0">
              <a:solidFill>
                <a:schemeClr val="accent1">
                  <a:lumMod val="50000"/>
                </a:schemeClr>
              </a:solidFill>
            </a:endParaRPr>
          </a:p>
          <a:p>
            <a:pPr marL="0" indent="0">
              <a:buNone/>
            </a:pPr>
            <a:r>
              <a:rPr lang="fr-FR" sz="3200" dirty="0" smtClean="0">
                <a:solidFill>
                  <a:srgbClr val="C00000"/>
                </a:solidFill>
              </a:rPr>
              <a:t>4</a:t>
            </a:r>
            <a:r>
              <a:rPr lang="fr-FR" sz="3200" dirty="0">
                <a:solidFill>
                  <a:srgbClr val="C00000"/>
                </a:solidFill>
              </a:rPr>
              <a:t>. Signe de rebond.</a:t>
            </a:r>
          </a:p>
          <a:p>
            <a:r>
              <a:rPr lang="fr-FR" i="1" dirty="0">
                <a:solidFill>
                  <a:schemeClr val="accent1">
                    <a:lumMod val="50000"/>
                  </a:schemeClr>
                </a:solidFill>
              </a:rPr>
              <a:t>Consiste à enfoncer 2 ou 3 doigts dans la zone non douloureuse de l'abdomen et relâcher brusquement cette pression ; l'éveil d'une douleur à un autre site de l'abdomen localise en général le processus inflammatoire. La distension abdominale brutale accentue la douleur là où le processus se situe.</a:t>
            </a:r>
          </a:p>
          <a:p>
            <a:r>
              <a:rPr lang="fr-FR" i="1" dirty="0">
                <a:solidFill>
                  <a:schemeClr val="accent1">
                    <a:lumMod val="50000"/>
                  </a:schemeClr>
                </a:solidFill>
              </a:rPr>
              <a:t>Ex : dans l'appendicite, la dépression brutale de la FIG va manifester une douleur dans la FID.</a:t>
            </a:r>
          </a:p>
          <a:p>
            <a:endParaRPr lang="fr-FR" dirty="0"/>
          </a:p>
        </p:txBody>
      </p:sp>
      <p:sp>
        <p:nvSpPr>
          <p:cNvPr id="4" name="Titre 1"/>
          <p:cNvSpPr>
            <a:spLocks noGrp="1"/>
          </p:cNvSpPr>
          <p:nvPr>
            <p:ph type="title"/>
          </p:nvPr>
        </p:nvSpPr>
        <p:spPr>
          <a:xfrm>
            <a:off x="0" y="0"/>
            <a:ext cx="12192000" cy="874713"/>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72198650"/>
              </p:ext>
            </p:extLst>
          </p:nvPr>
        </p:nvGraphicFramePr>
        <p:xfrm>
          <a:off x="418012" y="365127"/>
          <a:ext cx="2795452" cy="523148"/>
        </p:xfrm>
        <a:graphic>
          <a:graphicData uri="http://schemas.openxmlformats.org/drawingml/2006/table">
            <a:tbl>
              <a:tblPr firstRow="1" bandRow="1">
                <a:tableStyleId>{5C22544A-7EE6-4342-B048-85BDC9FD1C3A}</a:tableStyleId>
              </a:tblPr>
              <a:tblGrid>
                <a:gridCol w="2795452">
                  <a:extLst>
                    <a:ext uri="{9D8B030D-6E8A-4147-A177-3AD203B41FA5}">
                      <a16:colId xmlns:a16="http://schemas.microsoft.com/office/drawing/2014/main" val="2080997338"/>
                    </a:ext>
                  </a:extLst>
                </a:gridCol>
              </a:tblGrid>
              <a:tr h="523148">
                <a:tc>
                  <a:txBody>
                    <a:bodyPr/>
                    <a:lstStyle/>
                    <a:p>
                      <a:r>
                        <a:rPr lang="fr-FR" dirty="0" smtClean="0"/>
                        <a:t> </a:t>
                      </a:r>
                      <a:r>
                        <a:rPr lang="fr-FR" sz="2400" i="1" dirty="0" smtClean="0"/>
                        <a:t>Examen physique    </a:t>
                      </a:r>
                      <a:r>
                        <a:rPr lang="fr-FR" dirty="0" smtClean="0"/>
                        <a:t>                                                     </a:t>
                      </a:r>
                      <a:endParaRPr lang="fr-FR" dirty="0"/>
                    </a:p>
                  </a:txBody>
                  <a:tcPr>
                    <a:solidFill>
                      <a:schemeClr val="accent1">
                        <a:lumMod val="75000"/>
                      </a:schemeClr>
                    </a:solidFill>
                  </a:tcPr>
                </a:tc>
                <a:extLst>
                  <a:ext uri="{0D108BD9-81ED-4DB2-BD59-A6C34878D82A}">
                    <a16:rowId xmlns:a16="http://schemas.microsoft.com/office/drawing/2014/main" val="2129882122"/>
                  </a:ext>
                </a:extLst>
              </a:tr>
            </a:tbl>
          </a:graphicData>
        </a:graphic>
      </p:graphicFrame>
    </p:spTree>
    <p:extLst>
      <p:ext uri="{BB962C8B-B14F-4D97-AF65-F5344CB8AC3E}">
        <p14:creationId xmlns:p14="http://schemas.microsoft.com/office/powerpoint/2010/main" val="2245745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227908"/>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Objectifs  </a:t>
            </a:r>
            <a:endParaRPr lang="fr-FR" b="1" i="1" dirty="0">
              <a:solidFill>
                <a:schemeClr val="bg1"/>
              </a:solidFill>
            </a:endParaRPr>
          </a:p>
        </p:txBody>
      </p:sp>
      <p:sp>
        <p:nvSpPr>
          <p:cNvPr id="3" name="Espace réservé du contenu 2"/>
          <p:cNvSpPr>
            <a:spLocks noGrp="1"/>
          </p:cNvSpPr>
          <p:nvPr>
            <p:ph idx="1"/>
          </p:nvPr>
        </p:nvSpPr>
        <p:spPr/>
        <p:txBody>
          <a:bodyPr/>
          <a:lstStyle/>
          <a:p>
            <a:r>
              <a:rPr lang="fr-FR" dirty="0" smtClean="0">
                <a:solidFill>
                  <a:schemeClr val="accent1">
                    <a:lumMod val="50000"/>
                  </a:schemeClr>
                </a:solidFill>
              </a:rPr>
              <a:t>maîtriser </a:t>
            </a:r>
            <a:r>
              <a:rPr lang="fr-FR" dirty="0">
                <a:solidFill>
                  <a:schemeClr val="accent1">
                    <a:lumMod val="50000"/>
                  </a:schemeClr>
                </a:solidFill>
              </a:rPr>
              <a:t>la pathologie de l'abdomen aigu chirurgical pour éviter soit de banaliser les douleurs abdominales en méconnaissant une urgence chirurgicale ou encore d'indiquer une chirurgie inutile pour un patient ayant une pathologie médicale,</a:t>
            </a:r>
          </a:p>
          <a:p>
            <a:r>
              <a:rPr lang="fr-FR" dirty="0" smtClean="0">
                <a:solidFill>
                  <a:schemeClr val="accent1">
                    <a:lumMod val="50000"/>
                  </a:schemeClr>
                </a:solidFill>
              </a:rPr>
              <a:t>savoir </a:t>
            </a:r>
            <a:r>
              <a:rPr lang="fr-FR" dirty="0">
                <a:solidFill>
                  <a:schemeClr val="accent1">
                    <a:lumMod val="50000"/>
                  </a:schemeClr>
                </a:solidFill>
              </a:rPr>
              <a:t>faire le diagnostic différentiel en cas d'AAC, entre les différentes pathologies en cause,</a:t>
            </a:r>
          </a:p>
          <a:p>
            <a:r>
              <a:rPr lang="fr-FR" dirty="0" smtClean="0">
                <a:solidFill>
                  <a:schemeClr val="accent1">
                    <a:lumMod val="50000"/>
                  </a:schemeClr>
                </a:solidFill>
              </a:rPr>
              <a:t>intervenir </a:t>
            </a:r>
            <a:r>
              <a:rPr lang="fr-FR" dirty="0">
                <a:solidFill>
                  <a:schemeClr val="accent1">
                    <a:lumMod val="50000"/>
                  </a:schemeClr>
                </a:solidFill>
              </a:rPr>
              <a:t>le plus rapidement possible dès que le diagnostic est </a:t>
            </a:r>
            <a:r>
              <a:rPr lang="fr-FR" dirty="0" smtClean="0">
                <a:solidFill>
                  <a:schemeClr val="accent1">
                    <a:lumMod val="50000"/>
                  </a:schemeClr>
                </a:solidFill>
              </a:rPr>
              <a:t>posé</a:t>
            </a:r>
            <a:endParaRPr lang="fr-FR" dirty="0">
              <a:solidFill>
                <a:schemeClr val="accent1">
                  <a:lumMod val="50000"/>
                </a:schemeClr>
              </a:solidFill>
            </a:endParaRPr>
          </a:p>
        </p:txBody>
      </p:sp>
    </p:spTree>
    <p:extLst>
      <p:ext uri="{BB962C8B-B14F-4D97-AF65-F5344CB8AC3E}">
        <p14:creationId xmlns:p14="http://schemas.microsoft.com/office/powerpoint/2010/main" val="32253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53402"/>
            <a:ext cx="10515600" cy="4923561"/>
          </a:xfrm>
        </p:spPr>
        <p:txBody>
          <a:bodyPr>
            <a:normAutofit fontScale="85000" lnSpcReduction="20000"/>
          </a:bodyPr>
          <a:lstStyle/>
          <a:p>
            <a:pPr marL="0" indent="0">
              <a:buNone/>
            </a:pPr>
            <a:r>
              <a:rPr lang="fr-FR" dirty="0" smtClean="0">
                <a:solidFill>
                  <a:srgbClr val="C00000"/>
                </a:solidFill>
              </a:rPr>
              <a:t>2</a:t>
            </a:r>
            <a:r>
              <a:rPr lang="fr-FR" dirty="0">
                <a:solidFill>
                  <a:srgbClr val="C00000"/>
                </a:solidFill>
              </a:rPr>
              <a:t>. La percussion abdominale.</a:t>
            </a:r>
          </a:p>
          <a:p>
            <a:r>
              <a:rPr lang="fr-FR" i="1" dirty="0">
                <a:solidFill>
                  <a:schemeClr val="accent1">
                    <a:lumMod val="50000"/>
                  </a:schemeClr>
                </a:solidFill>
              </a:rPr>
              <a:t>Devant un abdomen distendu, la percussion permet de distinguer la présence d'air particulièrement dans le cadre colique ou l'intestin grêle, évoquant davantage un problème d'obstruction ou d'iléus paralytique ; lorsque l''abdomen est mat, évoquer un problème d'ascite ou de problème ischémique (par ex dans l'infarctus mésentérique).</a:t>
            </a:r>
          </a:p>
          <a:p>
            <a:r>
              <a:rPr lang="fr-FR" i="1" dirty="0">
                <a:solidFill>
                  <a:schemeClr val="accent1">
                    <a:lumMod val="50000"/>
                  </a:schemeClr>
                </a:solidFill>
              </a:rPr>
              <a:t>Lorsqu'il y a perforation d'un viscère creux, surtout au niveau de `estomac, duodénum, le pneumopéritoine est percuté surtout dans la région hépatique avec disparition de la matité hépatique.</a:t>
            </a:r>
          </a:p>
          <a:p>
            <a:pPr marL="0" indent="0">
              <a:buNone/>
            </a:pPr>
            <a:r>
              <a:rPr lang="fr-FR" dirty="0" smtClean="0">
                <a:solidFill>
                  <a:srgbClr val="C00000"/>
                </a:solidFill>
              </a:rPr>
              <a:t>3</a:t>
            </a:r>
            <a:r>
              <a:rPr lang="fr-FR" dirty="0">
                <a:solidFill>
                  <a:srgbClr val="C00000"/>
                </a:solidFill>
              </a:rPr>
              <a:t>. L'auscultation abdominale.</a:t>
            </a:r>
          </a:p>
          <a:p>
            <a:r>
              <a:rPr lang="fr-FR" i="1" dirty="0" smtClean="0">
                <a:solidFill>
                  <a:schemeClr val="accent1">
                    <a:lumMod val="50000"/>
                  </a:schemeClr>
                </a:solidFill>
              </a:rPr>
              <a:t>l'auscultation </a:t>
            </a:r>
            <a:r>
              <a:rPr lang="fr-FR" i="1" dirty="0">
                <a:solidFill>
                  <a:schemeClr val="accent1">
                    <a:lumMod val="50000"/>
                  </a:schemeClr>
                </a:solidFill>
              </a:rPr>
              <a:t>d'une péristaltique conservée est d'un bon pronostic. Des vagues des péristaltiques intermittentes avec des intervalles libres, évoquent un problème d'obstruction intestinale. </a:t>
            </a:r>
            <a:r>
              <a:rPr lang="fr-FR" i="1" dirty="0" smtClean="0">
                <a:solidFill>
                  <a:schemeClr val="accent1">
                    <a:lumMod val="50000"/>
                  </a:schemeClr>
                </a:solidFill>
              </a:rPr>
              <a:t>                                                                                     Le </a:t>
            </a:r>
            <a:r>
              <a:rPr lang="fr-FR" i="1" dirty="0">
                <a:solidFill>
                  <a:schemeClr val="accent1">
                    <a:lumMod val="50000"/>
                  </a:schemeClr>
                </a:solidFill>
              </a:rPr>
              <a:t>silence abdominal est révélateur soit d'une péritonite installée depuis plusieurs heures, soit d'un phénomène ischémique grave à un stade tardif.</a:t>
            </a:r>
          </a:p>
          <a:p>
            <a:endParaRPr lang="fr-FR" dirty="0"/>
          </a:p>
        </p:txBody>
      </p:sp>
      <p:sp>
        <p:nvSpPr>
          <p:cNvPr id="4" name="Titre 1"/>
          <p:cNvSpPr>
            <a:spLocks noGrp="1"/>
          </p:cNvSpPr>
          <p:nvPr>
            <p:ph type="title"/>
          </p:nvPr>
        </p:nvSpPr>
        <p:spPr>
          <a:xfrm>
            <a:off x="0" y="0"/>
            <a:ext cx="12192000" cy="953589"/>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72198650"/>
              </p:ext>
            </p:extLst>
          </p:nvPr>
        </p:nvGraphicFramePr>
        <p:xfrm>
          <a:off x="418012" y="365127"/>
          <a:ext cx="2795452" cy="523148"/>
        </p:xfrm>
        <a:graphic>
          <a:graphicData uri="http://schemas.openxmlformats.org/drawingml/2006/table">
            <a:tbl>
              <a:tblPr firstRow="1" bandRow="1">
                <a:tableStyleId>{5C22544A-7EE6-4342-B048-85BDC9FD1C3A}</a:tableStyleId>
              </a:tblPr>
              <a:tblGrid>
                <a:gridCol w="2795452">
                  <a:extLst>
                    <a:ext uri="{9D8B030D-6E8A-4147-A177-3AD203B41FA5}">
                      <a16:colId xmlns:a16="http://schemas.microsoft.com/office/drawing/2014/main" val="2080997338"/>
                    </a:ext>
                  </a:extLst>
                </a:gridCol>
              </a:tblGrid>
              <a:tr h="523148">
                <a:tc>
                  <a:txBody>
                    <a:bodyPr/>
                    <a:lstStyle/>
                    <a:p>
                      <a:r>
                        <a:rPr lang="fr-FR" dirty="0" smtClean="0"/>
                        <a:t> </a:t>
                      </a:r>
                      <a:r>
                        <a:rPr lang="fr-FR" sz="2400" i="1" dirty="0" smtClean="0"/>
                        <a:t>Examen physique    </a:t>
                      </a:r>
                      <a:r>
                        <a:rPr lang="fr-FR" dirty="0" smtClean="0"/>
                        <a:t>                                                     </a:t>
                      </a:r>
                      <a:endParaRPr lang="fr-FR" dirty="0"/>
                    </a:p>
                  </a:txBody>
                  <a:tcPr>
                    <a:solidFill>
                      <a:schemeClr val="accent1">
                        <a:lumMod val="75000"/>
                      </a:schemeClr>
                    </a:solidFill>
                  </a:tcPr>
                </a:tc>
                <a:extLst>
                  <a:ext uri="{0D108BD9-81ED-4DB2-BD59-A6C34878D82A}">
                    <a16:rowId xmlns:a16="http://schemas.microsoft.com/office/drawing/2014/main" val="2129882122"/>
                  </a:ext>
                </a:extLst>
              </a:tr>
            </a:tbl>
          </a:graphicData>
        </a:graphic>
      </p:graphicFrame>
    </p:spTree>
    <p:extLst>
      <p:ext uri="{BB962C8B-B14F-4D97-AF65-F5344CB8AC3E}">
        <p14:creationId xmlns:p14="http://schemas.microsoft.com/office/powerpoint/2010/main" val="2065603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i="1" dirty="0" smtClean="0">
                <a:solidFill>
                  <a:srgbClr val="C00000"/>
                </a:solidFill>
              </a:rPr>
              <a:t>4. </a:t>
            </a:r>
            <a:r>
              <a:rPr lang="fr-FR" i="1" dirty="0">
                <a:solidFill>
                  <a:srgbClr val="C00000"/>
                </a:solidFill>
              </a:rPr>
              <a:t>Le toucher rectal et/ou toucher vaginal.</a:t>
            </a:r>
          </a:p>
          <a:p>
            <a:pPr marL="0" indent="0">
              <a:buNone/>
            </a:pPr>
            <a:r>
              <a:rPr lang="fr-FR" i="1" dirty="0">
                <a:solidFill>
                  <a:schemeClr val="accent1">
                    <a:lumMod val="50000"/>
                  </a:schemeClr>
                </a:solidFill>
              </a:rPr>
              <a:t>De principe, tout </a:t>
            </a:r>
            <a:r>
              <a:rPr lang="fr-FR" i="1" dirty="0" smtClean="0">
                <a:solidFill>
                  <a:schemeClr val="accent1">
                    <a:lumMod val="50000"/>
                  </a:schemeClr>
                </a:solidFill>
              </a:rPr>
              <a:t>abdomen </a:t>
            </a:r>
            <a:r>
              <a:rPr lang="fr-FR" i="1" dirty="0">
                <a:solidFill>
                  <a:schemeClr val="accent1">
                    <a:lumMod val="50000"/>
                  </a:schemeClr>
                </a:solidFill>
              </a:rPr>
              <a:t>aigu doit être exploré par un TR </a:t>
            </a:r>
            <a:r>
              <a:rPr lang="fr-FR" i="1" dirty="0" smtClean="0">
                <a:solidFill>
                  <a:schemeClr val="accent1">
                    <a:lumMod val="50000"/>
                  </a:schemeClr>
                </a:solidFill>
              </a:rPr>
              <a:t>et/ou TV. </a:t>
            </a:r>
            <a:endParaRPr lang="fr-FR" i="1" dirty="0">
              <a:solidFill>
                <a:schemeClr val="accent1">
                  <a:lumMod val="50000"/>
                </a:schemeClr>
              </a:solidFill>
            </a:endParaRPr>
          </a:p>
          <a:p>
            <a:pPr marL="0" indent="0">
              <a:buNone/>
            </a:pPr>
            <a:r>
              <a:rPr lang="fr-FR" i="1" dirty="0" smtClean="0">
                <a:solidFill>
                  <a:schemeClr val="accent1">
                    <a:lumMod val="50000"/>
                  </a:schemeClr>
                </a:solidFill>
              </a:rPr>
              <a:t>Bombement  ou masse au niveau du CSD</a:t>
            </a:r>
            <a:endParaRPr lang="fr-FR" i="1" dirty="0">
              <a:solidFill>
                <a:schemeClr val="accent1">
                  <a:lumMod val="50000"/>
                </a:schemeClr>
              </a:solidFill>
            </a:endParaRPr>
          </a:p>
        </p:txBody>
      </p:sp>
      <p:sp>
        <p:nvSpPr>
          <p:cNvPr id="4" name="Titre 1"/>
          <p:cNvSpPr>
            <a:spLocks noGrp="1"/>
          </p:cNvSpPr>
          <p:nvPr>
            <p:ph type="title"/>
          </p:nvPr>
        </p:nvSpPr>
        <p:spPr>
          <a:xfrm>
            <a:off x="0" y="0"/>
            <a:ext cx="12192000" cy="1019175"/>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72198650"/>
              </p:ext>
            </p:extLst>
          </p:nvPr>
        </p:nvGraphicFramePr>
        <p:xfrm>
          <a:off x="418012" y="365127"/>
          <a:ext cx="2795452" cy="523148"/>
        </p:xfrm>
        <a:graphic>
          <a:graphicData uri="http://schemas.openxmlformats.org/drawingml/2006/table">
            <a:tbl>
              <a:tblPr firstRow="1" bandRow="1">
                <a:tableStyleId>{5C22544A-7EE6-4342-B048-85BDC9FD1C3A}</a:tableStyleId>
              </a:tblPr>
              <a:tblGrid>
                <a:gridCol w="2795452">
                  <a:extLst>
                    <a:ext uri="{9D8B030D-6E8A-4147-A177-3AD203B41FA5}">
                      <a16:colId xmlns:a16="http://schemas.microsoft.com/office/drawing/2014/main" val="2080997338"/>
                    </a:ext>
                  </a:extLst>
                </a:gridCol>
              </a:tblGrid>
              <a:tr h="523148">
                <a:tc>
                  <a:txBody>
                    <a:bodyPr/>
                    <a:lstStyle/>
                    <a:p>
                      <a:r>
                        <a:rPr lang="fr-FR" dirty="0" smtClean="0"/>
                        <a:t> </a:t>
                      </a:r>
                      <a:r>
                        <a:rPr lang="fr-FR" sz="2400" i="1" dirty="0" smtClean="0"/>
                        <a:t>Examen physique    </a:t>
                      </a:r>
                      <a:r>
                        <a:rPr lang="fr-FR" dirty="0" smtClean="0"/>
                        <a:t>                                                     </a:t>
                      </a:r>
                      <a:endParaRPr lang="fr-FR" dirty="0"/>
                    </a:p>
                  </a:txBody>
                  <a:tcPr>
                    <a:solidFill>
                      <a:schemeClr val="accent1">
                        <a:lumMod val="75000"/>
                      </a:schemeClr>
                    </a:solidFill>
                  </a:tcPr>
                </a:tc>
                <a:extLst>
                  <a:ext uri="{0D108BD9-81ED-4DB2-BD59-A6C34878D82A}">
                    <a16:rowId xmlns:a16="http://schemas.microsoft.com/office/drawing/2014/main" val="2129882122"/>
                  </a:ext>
                </a:extLst>
              </a:tr>
            </a:tbl>
          </a:graphicData>
        </a:graphic>
      </p:graphicFrame>
    </p:spTree>
    <p:extLst>
      <p:ext uri="{BB962C8B-B14F-4D97-AF65-F5344CB8AC3E}">
        <p14:creationId xmlns:p14="http://schemas.microsoft.com/office/powerpoint/2010/main" val="4140177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096206" cy="1201784"/>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b="1" dirty="0" smtClean="0"/>
              <a:t>                </a:t>
            </a:r>
            <a:r>
              <a:rPr lang="fr-FR" i="1" dirty="0" smtClean="0">
                <a:solidFill>
                  <a:schemeClr val="bg1"/>
                </a:solidFill>
              </a:rPr>
              <a:t>Les </a:t>
            </a:r>
            <a:r>
              <a:rPr lang="fr-FR" i="1" dirty="0">
                <a:solidFill>
                  <a:schemeClr val="bg1"/>
                </a:solidFill>
              </a:rPr>
              <a:t>explorations </a:t>
            </a:r>
            <a:r>
              <a:rPr lang="fr-FR" i="1" dirty="0" err="1">
                <a:solidFill>
                  <a:schemeClr val="bg1"/>
                </a:solidFill>
              </a:rPr>
              <a:t>para-cliniques</a:t>
            </a:r>
            <a:endParaRPr lang="fr-FR" i="1" dirty="0">
              <a:solidFill>
                <a:schemeClr val="bg1"/>
              </a:solidFill>
            </a:endParaRPr>
          </a:p>
        </p:txBody>
      </p:sp>
      <p:sp>
        <p:nvSpPr>
          <p:cNvPr id="3" name="Espace réservé du contenu 2"/>
          <p:cNvSpPr>
            <a:spLocks noGrp="1"/>
          </p:cNvSpPr>
          <p:nvPr>
            <p:ph idx="1"/>
          </p:nvPr>
        </p:nvSpPr>
        <p:spPr/>
        <p:txBody>
          <a:bodyPr>
            <a:normAutofit fontScale="85000" lnSpcReduction="10000"/>
          </a:bodyPr>
          <a:lstStyle/>
          <a:p>
            <a:r>
              <a:rPr lang="fr-FR" i="1" dirty="0">
                <a:solidFill>
                  <a:schemeClr val="accent1">
                    <a:lumMod val="50000"/>
                  </a:schemeClr>
                </a:solidFill>
              </a:rPr>
              <a:t>La stratégie des examens complémentaires n'est pas parfaitement codifiée, dépendant du type de recrutement et de la disponibilité des explorations.</a:t>
            </a:r>
          </a:p>
          <a:p>
            <a:r>
              <a:rPr lang="fr-FR" i="1" dirty="0" smtClean="0">
                <a:solidFill>
                  <a:schemeClr val="accent1">
                    <a:lumMod val="50000"/>
                  </a:schemeClr>
                </a:solidFill>
              </a:rPr>
              <a:t>en </a:t>
            </a:r>
            <a:r>
              <a:rPr lang="fr-FR" i="1" dirty="0">
                <a:solidFill>
                  <a:schemeClr val="accent1">
                    <a:lumMod val="50000"/>
                  </a:schemeClr>
                </a:solidFill>
              </a:rPr>
              <a:t>première </a:t>
            </a:r>
            <a:r>
              <a:rPr lang="fr-FR" i="1" dirty="0" smtClean="0">
                <a:solidFill>
                  <a:schemeClr val="accent1">
                    <a:lumMod val="50000"/>
                  </a:schemeClr>
                </a:solidFill>
              </a:rPr>
              <a:t>intension, </a:t>
            </a:r>
            <a:r>
              <a:rPr lang="fr-FR" i="1" dirty="0">
                <a:solidFill>
                  <a:schemeClr val="accent1">
                    <a:lumMod val="50000"/>
                  </a:schemeClr>
                </a:solidFill>
              </a:rPr>
              <a:t>une radiographie d'abdomen sans préparation (ASP) dans 50% des cas, une fibroscopie digestive haute en cas de trouble dyspeptique dans 50% des cas, une échographie abdominale dans 40% des cas et plus rarement un bilan inflammatoire, un examen cytobactériologique des urines, un examen </a:t>
            </a:r>
            <a:r>
              <a:rPr lang="fr-FR" i="1" dirty="0" err="1">
                <a:solidFill>
                  <a:schemeClr val="accent1">
                    <a:lumMod val="50000"/>
                  </a:schemeClr>
                </a:solidFill>
              </a:rPr>
              <a:t>parasitologique</a:t>
            </a:r>
            <a:r>
              <a:rPr lang="fr-FR" i="1" dirty="0">
                <a:solidFill>
                  <a:schemeClr val="accent1">
                    <a:lumMod val="50000"/>
                  </a:schemeClr>
                </a:solidFill>
              </a:rPr>
              <a:t> des selles dans 30% des cas.</a:t>
            </a:r>
          </a:p>
          <a:p>
            <a:r>
              <a:rPr lang="fr-FR" i="1" dirty="0">
                <a:solidFill>
                  <a:schemeClr val="accent1">
                    <a:lumMod val="50000"/>
                  </a:schemeClr>
                </a:solidFill>
              </a:rPr>
              <a:t>D'autres examens (transit </a:t>
            </a:r>
            <a:r>
              <a:rPr lang="fr-FR" i="1" dirty="0" err="1">
                <a:solidFill>
                  <a:schemeClr val="accent1">
                    <a:lumMod val="50000"/>
                  </a:schemeClr>
                </a:solidFill>
              </a:rPr>
              <a:t>oesogastroduodénal</a:t>
            </a:r>
            <a:r>
              <a:rPr lang="fr-FR" i="1" dirty="0">
                <a:solidFill>
                  <a:schemeClr val="accent1">
                    <a:lumMod val="50000"/>
                  </a:schemeClr>
                </a:solidFill>
              </a:rPr>
              <a:t>, </a:t>
            </a:r>
            <a:r>
              <a:rPr lang="fr-FR" i="1" dirty="0" err="1">
                <a:solidFill>
                  <a:schemeClr val="accent1">
                    <a:lumMod val="50000"/>
                  </a:schemeClr>
                </a:solidFill>
              </a:rPr>
              <a:t>pH-métrie</a:t>
            </a:r>
            <a:r>
              <a:rPr lang="fr-FR" i="1" dirty="0">
                <a:solidFill>
                  <a:schemeClr val="accent1">
                    <a:lumMod val="50000"/>
                  </a:schemeClr>
                </a:solidFill>
              </a:rPr>
              <a:t>, </a:t>
            </a:r>
            <a:r>
              <a:rPr lang="fr-FR" i="1" dirty="0" err="1">
                <a:solidFill>
                  <a:schemeClr val="accent1">
                    <a:lumMod val="50000"/>
                  </a:schemeClr>
                </a:solidFill>
              </a:rPr>
              <a:t>rectosigmoïdoscopie</a:t>
            </a:r>
            <a:r>
              <a:rPr lang="fr-FR" i="1" dirty="0">
                <a:solidFill>
                  <a:schemeClr val="accent1">
                    <a:lumMod val="50000"/>
                  </a:schemeClr>
                </a:solidFill>
              </a:rPr>
              <a:t>, test respiratoire, bilan </a:t>
            </a:r>
            <a:r>
              <a:rPr lang="fr-FR" i="1" dirty="0" err="1">
                <a:solidFill>
                  <a:schemeClr val="accent1">
                    <a:lumMod val="50000"/>
                  </a:schemeClr>
                </a:solidFill>
              </a:rPr>
              <a:t>allergologique</a:t>
            </a:r>
            <a:r>
              <a:rPr lang="fr-FR" i="1" dirty="0">
                <a:solidFill>
                  <a:schemeClr val="accent1">
                    <a:lumMod val="50000"/>
                  </a:schemeClr>
                </a:solidFill>
              </a:rPr>
              <a:t>, test de perméabilité intestinale, manométrie </a:t>
            </a:r>
            <a:r>
              <a:rPr lang="fr-FR" i="1" dirty="0" err="1">
                <a:solidFill>
                  <a:schemeClr val="accent1">
                    <a:lumMod val="50000"/>
                  </a:schemeClr>
                </a:solidFill>
              </a:rPr>
              <a:t>ano</a:t>
            </a:r>
            <a:r>
              <a:rPr lang="fr-FR" i="1" dirty="0">
                <a:solidFill>
                  <a:schemeClr val="accent1">
                    <a:lumMod val="50000"/>
                  </a:schemeClr>
                </a:solidFill>
              </a:rPr>
              <a:t>-rectale) n'étaient réalisés que beaucoup plus rarement, en deuxième intention et en fonction de l'orientation clinique.</a:t>
            </a:r>
          </a:p>
          <a:p>
            <a:r>
              <a:rPr lang="fr-FR" i="1" dirty="0">
                <a:solidFill>
                  <a:schemeClr val="accent1">
                    <a:lumMod val="50000"/>
                  </a:schemeClr>
                </a:solidFill>
              </a:rPr>
              <a:t>Devant des douleurs abdominales sans caractère sémiologique d'organicité, aucun examen complémentaire n'est utile. </a:t>
            </a:r>
          </a:p>
        </p:txBody>
      </p:sp>
    </p:spTree>
    <p:extLst>
      <p:ext uri="{BB962C8B-B14F-4D97-AF65-F5344CB8AC3E}">
        <p14:creationId xmlns:p14="http://schemas.microsoft.com/office/powerpoint/2010/main" val="1444617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54035"/>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 étiologique</a:t>
            </a:r>
            <a:endParaRPr lang="fr-FR" b="1" i="1" dirty="0">
              <a:solidFill>
                <a:schemeClr val="bg1"/>
              </a:solidFill>
            </a:endParaRPr>
          </a:p>
        </p:txBody>
      </p:sp>
      <p:sp>
        <p:nvSpPr>
          <p:cNvPr id="3" name="Espace réservé du contenu 2"/>
          <p:cNvSpPr>
            <a:spLocks noGrp="1"/>
          </p:cNvSpPr>
          <p:nvPr>
            <p:ph idx="1"/>
          </p:nvPr>
        </p:nvSpPr>
        <p:spPr/>
        <p:txBody>
          <a:bodyPr/>
          <a:lstStyle/>
          <a:p>
            <a:pPr marL="0" indent="0">
              <a:buNone/>
            </a:pPr>
            <a:r>
              <a:rPr lang="fr-FR" dirty="0" smtClean="0"/>
              <a:t>                             </a:t>
            </a:r>
            <a:r>
              <a:rPr lang="fr-FR" i="1" dirty="0" smtClean="0">
                <a:solidFill>
                  <a:schemeClr val="accent1">
                    <a:lumMod val="50000"/>
                  </a:schemeClr>
                </a:solidFill>
              </a:rPr>
              <a:t>Trois grands regroupements:</a:t>
            </a:r>
          </a:p>
          <a:p>
            <a:pPr marL="0" indent="0">
              <a:buNone/>
            </a:pPr>
            <a:endParaRPr lang="fr-FR" i="1" dirty="0" smtClean="0">
              <a:solidFill>
                <a:schemeClr val="accent1">
                  <a:lumMod val="50000"/>
                </a:schemeClr>
              </a:solidFill>
            </a:endParaRPr>
          </a:p>
          <a:p>
            <a:r>
              <a:rPr lang="fr-FR" i="1" dirty="0" smtClean="0">
                <a:solidFill>
                  <a:schemeClr val="accent1">
                    <a:lumMod val="50000"/>
                  </a:schemeClr>
                </a:solidFill>
              </a:rPr>
              <a:t>Hémorragie: Abdomen aigu hémorragique (anémie aigue)</a:t>
            </a:r>
          </a:p>
          <a:p>
            <a:r>
              <a:rPr lang="fr-FR" i="1" dirty="0" smtClean="0">
                <a:solidFill>
                  <a:schemeClr val="accent1">
                    <a:lumMod val="50000"/>
                  </a:schemeClr>
                </a:solidFill>
              </a:rPr>
              <a:t>Inflammation: Abdomen aigu péritonéal (irritation péritonéale)</a:t>
            </a:r>
          </a:p>
          <a:p>
            <a:r>
              <a:rPr lang="fr-FR" i="1" dirty="0" smtClean="0">
                <a:solidFill>
                  <a:schemeClr val="accent1">
                    <a:lumMod val="50000"/>
                  </a:schemeClr>
                </a:solidFill>
              </a:rPr>
              <a:t>Trouble du transit: Abdomen aigu occlusif (occlusion intestinale)</a:t>
            </a:r>
            <a:endParaRPr lang="fr-FR" i="1" dirty="0">
              <a:solidFill>
                <a:schemeClr val="accent1">
                  <a:lumMod val="50000"/>
                </a:schemeClr>
              </a:solidFill>
            </a:endParaRPr>
          </a:p>
        </p:txBody>
      </p:sp>
    </p:spTree>
    <p:extLst>
      <p:ext uri="{BB962C8B-B14F-4D97-AF65-F5344CB8AC3E}">
        <p14:creationId xmlns:p14="http://schemas.microsoft.com/office/powerpoint/2010/main" val="232138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1999" cy="1031966"/>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Abdomen aigu hémorragique</a:t>
            </a:r>
            <a:endParaRPr lang="fr-FR" b="1" i="1" dirty="0">
              <a:solidFill>
                <a:schemeClr val="bg1"/>
              </a:solidFill>
            </a:endParaRPr>
          </a:p>
        </p:txBody>
      </p:sp>
      <p:sp>
        <p:nvSpPr>
          <p:cNvPr id="3" name="Espace réservé du contenu 2"/>
          <p:cNvSpPr>
            <a:spLocks noGrp="1"/>
          </p:cNvSpPr>
          <p:nvPr>
            <p:ph idx="1"/>
          </p:nvPr>
        </p:nvSpPr>
        <p:spPr/>
        <p:txBody>
          <a:bodyPr/>
          <a:lstStyle/>
          <a:p>
            <a:r>
              <a:rPr lang="fr-FR" i="1" dirty="0" smtClean="0">
                <a:solidFill>
                  <a:schemeClr val="accent1">
                    <a:lumMod val="50000"/>
                  </a:schemeClr>
                </a:solidFill>
              </a:rPr>
              <a:t>Hypovolémie:                                                                                                                	TA et </a:t>
            </a:r>
            <a:r>
              <a:rPr lang="fr-FR" i="1" dirty="0" err="1" smtClean="0">
                <a:solidFill>
                  <a:schemeClr val="accent1">
                    <a:lumMod val="50000"/>
                  </a:schemeClr>
                </a:solidFill>
              </a:rPr>
              <a:t>Qc</a:t>
            </a:r>
            <a:endParaRPr lang="fr-FR" i="1" dirty="0">
              <a:solidFill>
                <a:schemeClr val="accent1">
                  <a:lumMod val="50000"/>
                </a:schemeClr>
              </a:solidFill>
            </a:endParaRPr>
          </a:p>
          <a:p>
            <a:pPr marL="0" indent="0">
              <a:buNone/>
            </a:pPr>
            <a:r>
              <a:rPr lang="fr-FR" i="1" dirty="0" smtClean="0">
                <a:solidFill>
                  <a:schemeClr val="accent1">
                    <a:lumMod val="50000"/>
                  </a:schemeClr>
                </a:solidFill>
              </a:rPr>
              <a:t>            Mécanismes de stabilisation de la TA: tachycardie, vasoconstriction périphérique et splanchnique</a:t>
            </a:r>
          </a:p>
          <a:p>
            <a:r>
              <a:rPr lang="fr-FR" i="1" dirty="0" smtClean="0">
                <a:solidFill>
                  <a:schemeClr val="accent1">
                    <a:lumMod val="50000"/>
                  </a:schemeClr>
                </a:solidFill>
              </a:rPr>
              <a:t>Si hémorragie continue:</a:t>
            </a:r>
          </a:p>
          <a:p>
            <a:pPr marL="0" indent="0">
              <a:buNone/>
            </a:pPr>
            <a:r>
              <a:rPr lang="fr-FR" i="1" dirty="0" smtClean="0">
                <a:solidFill>
                  <a:schemeClr val="accent1">
                    <a:lumMod val="50000"/>
                  </a:schemeClr>
                </a:solidFill>
              </a:rPr>
              <a:t>          </a:t>
            </a:r>
            <a:r>
              <a:rPr lang="fr-FR" i="1" dirty="0" err="1" smtClean="0">
                <a:solidFill>
                  <a:schemeClr val="accent1">
                    <a:lumMod val="50000"/>
                  </a:schemeClr>
                </a:solidFill>
              </a:rPr>
              <a:t>hypoperfusion</a:t>
            </a:r>
            <a:r>
              <a:rPr lang="fr-FR" i="1" dirty="0" smtClean="0">
                <a:solidFill>
                  <a:schemeClr val="accent1">
                    <a:lumMod val="50000"/>
                  </a:schemeClr>
                </a:solidFill>
              </a:rPr>
              <a:t> rénale, cérébrale et cardiaque</a:t>
            </a:r>
          </a:p>
          <a:p>
            <a:pPr marL="0" indent="0">
              <a:buNone/>
            </a:pPr>
            <a:r>
              <a:rPr lang="fr-FR" i="1" dirty="0">
                <a:solidFill>
                  <a:schemeClr val="accent1">
                    <a:lumMod val="50000"/>
                  </a:schemeClr>
                </a:solidFill>
              </a:rPr>
              <a:t> </a:t>
            </a:r>
            <a:r>
              <a:rPr lang="fr-FR" i="1" dirty="0" smtClean="0">
                <a:solidFill>
                  <a:schemeClr val="accent1">
                    <a:lumMod val="50000"/>
                  </a:schemeClr>
                </a:solidFill>
              </a:rPr>
              <a:t>         choc </a:t>
            </a:r>
            <a:r>
              <a:rPr lang="fr-FR" i="1" dirty="0" err="1" smtClean="0">
                <a:solidFill>
                  <a:schemeClr val="accent1">
                    <a:lumMod val="50000"/>
                  </a:schemeClr>
                </a:solidFill>
              </a:rPr>
              <a:t>hyovolémique</a:t>
            </a:r>
            <a:endParaRPr lang="fr-FR" i="1" dirty="0" smtClean="0">
              <a:solidFill>
                <a:schemeClr val="accent1">
                  <a:lumMod val="50000"/>
                </a:schemeClr>
              </a:solidFill>
            </a:endParaRPr>
          </a:p>
          <a:p>
            <a:pPr marL="0" indent="0">
              <a:buNone/>
            </a:pPr>
            <a:r>
              <a:rPr lang="fr-FR" i="1" dirty="0">
                <a:solidFill>
                  <a:schemeClr val="accent1">
                    <a:lumMod val="50000"/>
                  </a:schemeClr>
                </a:solidFill>
              </a:rPr>
              <a:t> </a:t>
            </a:r>
            <a:r>
              <a:rPr lang="fr-FR" i="1" dirty="0" smtClean="0">
                <a:solidFill>
                  <a:schemeClr val="accent1">
                    <a:lumMod val="50000"/>
                  </a:schemeClr>
                </a:solidFill>
              </a:rPr>
              <a:t>         </a:t>
            </a:r>
            <a:r>
              <a:rPr lang="fr-FR" i="1" dirty="0" err="1" smtClean="0">
                <a:solidFill>
                  <a:schemeClr val="accent1">
                    <a:lumMod val="50000"/>
                  </a:schemeClr>
                </a:solidFill>
              </a:rPr>
              <a:t>décés</a:t>
            </a:r>
            <a:r>
              <a:rPr lang="fr-FR" i="1" dirty="0" smtClean="0">
                <a:solidFill>
                  <a:schemeClr val="accent1">
                    <a:lumMod val="50000"/>
                  </a:schemeClr>
                </a:solidFill>
              </a:rPr>
              <a:t>          </a:t>
            </a:r>
            <a:endParaRPr lang="fr-FR" i="1" dirty="0">
              <a:solidFill>
                <a:schemeClr val="accent1">
                  <a:lumMod val="50000"/>
                </a:schemeClr>
              </a:solidFill>
            </a:endParaRPr>
          </a:p>
          <a:p>
            <a:pPr marL="0" indent="0">
              <a:buNone/>
            </a:pPr>
            <a:r>
              <a:rPr lang="fr-FR" dirty="0" smtClean="0"/>
              <a:t> </a:t>
            </a:r>
            <a:endParaRPr lang="fr-FR" dirty="0"/>
          </a:p>
        </p:txBody>
      </p:sp>
      <p:cxnSp>
        <p:nvCxnSpPr>
          <p:cNvPr id="5" name="Connecteur droit avec flèche 4"/>
          <p:cNvCxnSpPr/>
          <p:nvPr/>
        </p:nvCxnSpPr>
        <p:spPr>
          <a:xfrm>
            <a:off x="-600891" y="1825625"/>
            <a:ext cx="235131"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868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61257"/>
            <a:ext cx="10515600" cy="770709"/>
          </a:xfrm>
        </p:spPr>
        <p:txBody>
          <a:bodyPr>
            <a:normAutofit/>
          </a:bodyPr>
          <a:lstStyle/>
          <a:p>
            <a:r>
              <a:rPr lang="fr-FR" dirty="0" smtClean="0"/>
              <a:t>Abdomen aigu hémorragique</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654959557"/>
              </p:ext>
            </p:extLst>
          </p:nvPr>
        </p:nvGraphicFramePr>
        <p:xfrm>
          <a:off x="1517469" y="2416628"/>
          <a:ext cx="9246326" cy="2586446"/>
        </p:xfrm>
        <a:graphic>
          <a:graphicData uri="http://schemas.openxmlformats.org/drawingml/2006/table">
            <a:tbl>
              <a:tblPr firstRow="1" bandRow="1">
                <a:tableStyleId>{5C22544A-7EE6-4342-B048-85BDC9FD1C3A}</a:tableStyleId>
              </a:tblPr>
              <a:tblGrid>
                <a:gridCol w="9246326">
                  <a:extLst>
                    <a:ext uri="{9D8B030D-6E8A-4147-A177-3AD203B41FA5}">
                      <a16:colId xmlns:a16="http://schemas.microsoft.com/office/drawing/2014/main" val="884909399"/>
                    </a:ext>
                  </a:extLst>
                </a:gridCol>
              </a:tblGrid>
              <a:tr h="2586446">
                <a:tc>
                  <a:txBody>
                    <a:bodyPr/>
                    <a:lstStyle/>
                    <a:p>
                      <a:r>
                        <a:rPr lang="fr-FR" i="1" dirty="0" smtClean="0">
                          <a:solidFill>
                            <a:schemeClr val="accent1">
                              <a:lumMod val="50000"/>
                            </a:schemeClr>
                          </a:solidFill>
                        </a:rPr>
                        <a:t>                                                                                                                                                                          --- </a:t>
                      </a:r>
                      <a:r>
                        <a:rPr lang="fr-FR" sz="2000" b="0" i="1" dirty="0" smtClean="0">
                          <a:solidFill>
                            <a:schemeClr val="accent1">
                              <a:lumMod val="50000"/>
                            </a:schemeClr>
                          </a:solidFill>
                        </a:rPr>
                        <a:t>Traumatismes abdominaux: Rupture splénique, hépatique, racine du mésentère….. </a:t>
                      </a:r>
                    </a:p>
                    <a:p>
                      <a:r>
                        <a:rPr lang="fr-FR" sz="2000" b="0" i="1" dirty="0" smtClean="0">
                          <a:solidFill>
                            <a:schemeClr val="accent1">
                              <a:lumMod val="50000"/>
                            </a:schemeClr>
                          </a:solidFill>
                        </a:rPr>
                        <a:t>- GEU</a:t>
                      </a:r>
                    </a:p>
                    <a:p>
                      <a:r>
                        <a:rPr lang="fr-FR" sz="2000" b="0" i="1" dirty="0" smtClean="0">
                          <a:solidFill>
                            <a:schemeClr val="accent1">
                              <a:lumMod val="50000"/>
                            </a:schemeClr>
                          </a:solidFill>
                        </a:rPr>
                        <a:t>- Rupture d’une rate pathologique</a:t>
                      </a:r>
                    </a:p>
                    <a:p>
                      <a:r>
                        <a:rPr lang="fr-FR" sz="2000" b="0" i="1" dirty="0" smtClean="0">
                          <a:solidFill>
                            <a:schemeClr val="accent1">
                              <a:lumMod val="50000"/>
                            </a:schemeClr>
                          </a:solidFill>
                        </a:rPr>
                        <a:t>- Anévrisme de l’aorte abdominale</a:t>
                      </a:r>
                    </a:p>
                    <a:p>
                      <a:r>
                        <a:rPr lang="fr-FR" sz="2000" b="0" i="1" dirty="0" smtClean="0">
                          <a:solidFill>
                            <a:schemeClr val="accent1">
                              <a:lumMod val="50000"/>
                            </a:schemeClr>
                          </a:solidFill>
                        </a:rPr>
                        <a:t>- Hémorragie digestive: UGD, Mallory-Weiss, malformation artério-veineuse gastro-intestinale, diverticule gastro-intestinale</a:t>
                      </a:r>
                    </a:p>
                    <a:p>
                      <a:endParaRPr lang="fr-FR" dirty="0"/>
                    </a:p>
                  </a:txBody>
                  <a:tcPr>
                    <a:solidFill>
                      <a:schemeClr val="bg1">
                        <a:lumMod val="85000"/>
                      </a:schemeClr>
                    </a:solidFill>
                  </a:tcPr>
                </a:tc>
                <a:extLst>
                  <a:ext uri="{0D108BD9-81ED-4DB2-BD59-A6C34878D82A}">
                    <a16:rowId xmlns:a16="http://schemas.microsoft.com/office/drawing/2014/main" val="2324523266"/>
                  </a:ext>
                </a:extLst>
              </a:tr>
            </a:tbl>
          </a:graphicData>
        </a:graphic>
      </p:graphicFrame>
      <p:sp>
        <p:nvSpPr>
          <p:cNvPr id="4" name="Titre 1"/>
          <p:cNvSpPr txBox="1">
            <a:spLocks/>
          </p:cNvSpPr>
          <p:nvPr/>
        </p:nvSpPr>
        <p:spPr>
          <a:xfrm>
            <a:off x="0" y="0"/>
            <a:ext cx="12191999" cy="1031966"/>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mtClean="0"/>
              <a:t>                  </a:t>
            </a:r>
            <a:r>
              <a:rPr lang="fr-FR" b="1" i="1" smtClean="0">
                <a:solidFill>
                  <a:schemeClr val="bg1"/>
                </a:solidFill>
              </a:rPr>
              <a:t>Abdomen aigu hémorragique</a:t>
            </a:r>
            <a:endParaRPr lang="fr-FR" b="1" i="1" dirty="0">
              <a:solidFill>
                <a:schemeClr val="bg1"/>
              </a:solidFill>
            </a:endParaRPr>
          </a:p>
        </p:txBody>
      </p:sp>
    </p:spTree>
    <p:extLst>
      <p:ext uri="{BB962C8B-B14F-4D97-AF65-F5344CB8AC3E}">
        <p14:creationId xmlns:p14="http://schemas.microsoft.com/office/powerpoint/2010/main" val="2770658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280159"/>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Abdomen aigu péritonéal</a:t>
            </a:r>
            <a:endParaRPr lang="fr-FR" b="1" i="1" dirty="0">
              <a:solidFill>
                <a:schemeClr val="bg1"/>
              </a:solidFill>
            </a:endParaRPr>
          </a:p>
        </p:txBody>
      </p:sp>
      <p:sp>
        <p:nvSpPr>
          <p:cNvPr id="3" name="Espace réservé du contenu 2"/>
          <p:cNvSpPr>
            <a:spLocks noGrp="1"/>
          </p:cNvSpPr>
          <p:nvPr>
            <p:ph idx="1"/>
          </p:nvPr>
        </p:nvSpPr>
        <p:spPr/>
        <p:txBody>
          <a:bodyPr/>
          <a:lstStyle/>
          <a:p>
            <a:r>
              <a:rPr lang="fr-FR" i="1" dirty="0" smtClean="0">
                <a:solidFill>
                  <a:schemeClr val="accent1">
                    <a:lumMod val="50000"/>
                  </a:schemeClr>
                </a:solidFill>
              </a:rPr>
              <a:t>Bactéries/ substances irritantes (suc digestif, bile, urine…):</a:t>
            </a:r>
          </a:p>
          <a:p>
            <a:pPr marL="0" indent="0">
              <a:buNone/>
            </a:pPr>
            <a:r>
              <a:rPr lang="fr-FR" i="1" dirty="0" err="1" smtClean="0">
                <a:solidFill>
                  <a:schemeClr val="accent1">
                    <a:lumMod val="50000"/>
                  </a:schemeClr>
                </a:solidFill>
              </a:rPr>
              <a:t>Primum</a:t>
            </a:r>
            <a:r>
              <a:rPr lang="fr-FR" i="1" dirty="0" smtClean="0">
                <a:solidFill>
                  <a:schemeClr val="accent1">
                    <a:lumMod val="50000"/>
                  </a:schemeClr>
                </a:solidFill>
              </a:rPr>
              <a:t> </a:t>
            </a:r>
            <a:r>
              <a:rPr lang="fr-FR" i="1" dirty="0" err="1" smtClean="0">
                <a:solidFill>
                  <a:schemeClr val="accent1">
                    <a:lumMod val="50000"/>
                  </a:schemeClr>
                </a:solidFill>
              </a:rPr>
              <a:t>movens</a:t>
            </a:r>
            <a:r>
              <a:rPr lang="fr-FR" i="1" dirty="0" smtClean="0">
                <a:solidFill>
                  <a:schemeClr val="accent1">
                    <a:lumMod val="50000"/>
                  </a:schemeClr>
                </a:solidFill>
              </a:rPr>
              <a:t> d’un processus réactionnel de la séreuse péritonéale	</a:t>
            </a:r>
          </a:p>
          <a:p>
            <a:pPr marL="0" indent="0">
              <a:buNone/>
            </a:pPr>
            <a:r>
              <a:rPr lang="fr-FR" i="1" dirty="0" smtClean="0">
                <a:solidFill>
                  <a:schemeClr val="accent1">
                    <a:lumMod val="50000"/>
                  </a:schemeClr>
                </a:solidFill>
              </a:rPr>
              <a:t>Congestion vasculaire et augmentation de la perméabilité vasculaire</a:t>
            </a:r>
          </a:p>
          <a:p>
            <a:pPr marL="0" indent="0">
              <a:buNone/>
            </a:pPr>
            <a:r>
              <a:rPr lang="fr-FR" i="1" dirty="0" smtClean="0">
                <a:solidFill>
                  <a:schemeClr val="accent1">
                    <a:lumMod val="50000"/>
                  </a:schemeClr>
                </a:solidFill>
              </a:rPr>
              <a:t>Exsudation inflammatoire et formation de membranes de fibrine</a:t>
            </a:r>
          </a:p>
          <a:p>
            <a:pPr marL="0" indent="0">
              <a:buNone/>
            </a:pPr>
            <a:r>
              <a:rPr lang="fr-FR" i="1" dirty="0" smtClean="0">
                <a:solidFill>
                  <a:schemeClr val="accent1">
                    <a:lumMod val="50000"/>
                  </a:schemeClr>
                </a:solidFill>
              </a:rPr>
              <a:t>Iléus avec accumulation des liquides dans la lumière, la paroi et la cavité péritonéale</a:t>
            </a:r>
          </a:p>
          <a:p>
            <a:r>
              <a:rPr lang="fr-FR" i="1" dirty="0" smtClean="0">
                <a:solidFill>
                  <a:schemeClr val="accent1">
                    <a:lumMod val="50000"/>
                  </a:schemeClr>
                </a:solidFill>
              </a:rPr>
              <a:t>Infection dès le début: péritonites bactériennes</a:t>
            </a:r>
          </a:p>
          <a:p>
            <a:r>
              <a:rPr lang="fr-FR" i="1" dirty="0" smtClean="0">
                <a:solidFill>
                  <a:schemeClr val="accent1">
                    <a:lumMod val="50000"/>
                  </a:schemeClr>
                </a:solidFill>
              </a:rPr>
              <a:t>En absence de traitement: choc septique, décès</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209128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697" y="103868"/>
            <a:ext cx="10515600" cy="653778"/>
          </a:xfrm>
        </p:spPr>
        <p:txBody>
          <a:bodyPr>
            <a:normAutofit fontScale="90000"/>
          </a:bodyPr>
          <a:lstStyle/>
          <a:p>
            <a:r>
              <a:rPr lang="fr-FR" dirty="0" smtClean="0"/>
              <a:t>Abdomen aigu péritonéal</a:t>
            </a:r>
            <a:endParaRPr lang="fr-FR" dirty="0"/>
          </a:p>
        </p:txBody>
      </p:sp>
      <p:sp>
        <p:nvSpPr>
          <p:cNvPr id="3" name="Espace réservé du contenu 2"/>
          <p:cNvSpPr>
            <a:spLocks noGrp="1"/>
          </p:cNvSpPr>
          <p:nvPr>
            <p:ph idx="1"/>
          </p:nvPr>
        </p:nvSpPr>
        <p:spPr>
          <a:xfrm>
            <a:off x="326571" y="1825624"/>
            <a:ext cx="11299372" cy="4875621"/>
          </a:xfrm>
        </p:spPr>
        <p:txBody>
          <a:bodyPr>
            <a:normAutofit/>
          </a:bodyPr>
          <a:lstStyle/>
          <a:p>
            <a:pPr marL="0" indent="0">
              <a:buNone/>
            </a:pPr>
            <a:r>
              <a:rPr lang="fr-FR" sz="6200" b="1" i="1" dirty="0" smtClean="0">
                <a:solidFill>
                  <a:schemeClr val="accent1">
                    <a:lumMod val="50000"/>
                  </a:schemeClr>
                </a:solidFill>
              </a:rPr>
              <a:t>                                                 </a:t>
            </a:r>
          </a:p>
          <a:p>
            <a:pPr marL="0" indent="0">
              <a:buNone/>
            </a:pPr>
            <a:r>
              <a:rPr lang="fr-FR" sz="6200" b="1" i="1" dirty="0" smtClean="0">
                <a:solidFill>
                  <a:schemeClr val="accent1">
                    <a:lumMod val="50000"/>
                  </a:schemeClr>
                </a:solidFill>
              </a:rPr>
              <a:t>                                            </a:t>
            </a:r>
            <a:r>
              <a:rPr lang="fr-FR" sz="11200" b="1" i="1" dirty="0" smtClean="0">
                <a:solidFill>
                  <a:srgbClr val="C00000"/>
                </a:solidFill>
              </a:rPr>
              <a:t> </a:t>
            </a:r>
            <a:r>
              <a:rPr lang="fr-FR" sz="5000" dirty="0" smtClean="0"/>
              <a:t> </a:t>
            </a:r>
          </a:p>
          <a:p>
            <a:endParaRPr lang="fr-FR" dirty="0"/>
          </a:p>
        </p:txBody>
      </p:sp>
      <p:sp>
        <p:nvSpPr>
          <p:cNvPr id="4" name="Titre 1"/>
          <p:cNvSpPr txBox="1">
            <a:spLocks/>
          </p:cNvSpPr>
          <p:nvPr/>
        </p:nvSpPr>
        <p:spPr>
          <a:xfrm>
            <a:off x="0" y="1"/>
            <a:ext cx="12192000" cy="1280159"/>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mtClean="0"/>
              <a:t>                    </a:t>
            </a:r>
            <a:r>
              <a:rPr lang="fr-FR" b="1" i="1" smtClean="0">
                <a:solidFill>
                  <a:schemeClr val="bg1"/>
                </a:solidFill>
              </a:rPr>
              <a:t>Abdomen aigu péritonéal</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784669043"/>
              </p:ext>
            </p:extLst>
          </p:nvPr>
        </p:nvGraphicFramePr>
        <p:xfrm>
          <a:off x="326571" y="1825624"/>
          <a:ext cx="4637315" cy="3660776"/>
        </p:xfrm>
        <a:graphic>
          <a:graphicData uri="http://schemas.openxmlformats.org/drawingml/2006/table">
            <a:tbl>
              <a:tblPr firstRow="1" bandRow="1">
                <a:tableStyleId>{5C22544A-7EE6-4342-B048-85BDC9FD1C3A}</a:tableStyleId>
              </a:tblPr>
              <a:tblGrid>
                <a:gridCol w="4637315">
                  <a:extLst>
                    <a:ext uri="{9D8B030D-6E8A-4147-A177-3AD203B41FA5}">
                      <a16:colId xmlns:a16="http://schemas.microsoft.com/office/drawing/2014/main" val="1602488557"/>
                    </a:ext>
                  </a:extLst>
                </a:gridCol>
              </a:tblGrid>
              <a:tr h="3660776">
                <a:tc>
                  <a:txBody>
                    <a:bodyPr/>
                    <a:lstStyle/>
                    <a:p>
                      <a:pPr marL="0" indent="0">
                        <a:buNone/>
                      </a:pPr>
                      <a:r>
                        <a:rPr lang="fr-FR" sz="2400" b="1" i="1" dirty="0" smtClean="0">
                          <a:solidFill>
                            <a:srgbClr val="C00000"/>
                          </a:solidFill>
                        </a:rPr>
                        <a:t>Inflammation d’organes sans perforation:</a:t>
                      </a:r>
                    </a:p>
                    <a:p>
                      <a:pPr marL="0" indent="0">
                        <a:buNone/>
                      </a:pPr>
                      <a:endParaRPr lang="fr-FR" sz="2400" b="1" i="1" dirty="0" smtClean="0">
                        <a:solidFill>
                          <a:srgbClr val="C00000"/>
                        </a:solidFill>
                      </a:endParaRPr>
                    </a:p>
                    <a:p>
                      <a:pPr>
                        <a:buFont typeface="Wingdings" panose="05000000000000000000" pitchFamily="2" charset="2"/>
                        <a:buChar char="§"/>
                      </a:pPr>
                      <a:r>
                        <a:rPr lang="fr-FR" sz="1800" b="1" i="1" dirty="0" err="1" smtClean="0">
                          <a:solidFill>
                            <a:schemeClr val="accent1">
                              <a:lumMod val="50000"/>
                            </a:schemeClr>
                          </a:solidFill>
                        </a:rPr>
                        <a:t>Cholecystite</a:t>
                      </a:r>
                      <a:r>
                        <a:rPr lang="fr-FR" sz="1800" b="1" i="1" dirty="0" smtClean="0">
                          <a:solidFill>
                            <a:schemeClr val="accent1">
                              <a:lumMod val="50000"/>
                            </a:schemeClr>
                          </a:solidFill>
                        </a:rPr>
                        <a:t> aigue </a:t>
                      </a:r>
                    </a:p>
                    <a:p>
                      <a:pPr>
                        <a:buFont typeface="Wingdings" panose="05000000000000000000" pitchFamily="2" charset="2"/>
                        <a:buChar char="§"/>
                      </a:pPr>
                      <a:r>
                        <a:rPr lang="fr-FR" sz="1800" b="1" i="1" dirty="0" smtClean="0">
                          <a:solidFill>
                            <a:schemeClr val="accent1">
                              <a:lumMod val="50000"/>
                            </a:schemeClr>
                          </a:solidFill>
                        </a:rPr>
                        <a:t>Appendicite aigue</a:t>
                      </a:r>
                    </a:p>
                    <a:p>
                      <a:pPr>
                        <a:buFont typeface="Wingdings" panose="05000000000000000000" pitchFamily="2" charset="2"/>
                        <a:buChar char="§"/>
                      </a:pPr>
                      <a:r>
                        <a:rPr lang="fr-FR" sz="1800" b="1" i="1" dirty="0" smtClean="0">
                          <a:solidFill>
                            <a:schemeClr val="accent1">
                              <a:lumMod val="50000"/>
                            </a:schemeClr>
                          </a:solidFill>
                        </a:rPr>
                        <a:t>Diverticulite colique</a:t>
                      </a:r>
                    </a:p>
                    <a:p>
                      <a:pPr>
                        <a:buFont typeface="Wingdings" panose="05000000000000000000" pitchFamily="2" charset="2"/>
                        <a:buChar char="§"/>
                      </a:pPr>
                      <a:r>
                        <a:rPr lang="fr-FR" sz="1800" b="1" i="1" dirty="0" smtClean="0">
                          <a:solidFill>
                            <a:schemeClr val="accent1">
                              <a:lumMod val="50000"/>
                            </a:schemeClr>
                          </a:solidFill>
                        </a:rPr>
                        <a:t>Pancréatite aigue</a:t>
                      </a:r>
                    </a:p>
                    <a:p>
                      <a:pPr>
                        <a:buFont typeface="Wingdings" panose="05000000000000000000" pitchFamily="2" charset="2"/>
                        <a:buChar char="§"/>
                      </a:pPr>
                      <a:r>
                        <a:rPr lang="fr-FR" sz="1800" b="1" i="1" dirty="0" smtClean="0">
                          <a:solidFill>
                            <a:schemeClr val="accent1">
                              <a:lumMod val="50000"/>
                            </a:schemeClr>
                          </a:solidFill>
                        </a:rPr>
                        <a:t>Diverticule de Meckel</a:t>
                      </a:r>
                    </a:p>
                    <a:p>
                      <a:pPr>
                        <a:buFont typeface="Wingdings" panose="05000000000000000000" pitchFamily="2" charset="2"/>
                        <a:buChar char="§"/>
                      </a:pPr>
                      <a:r>
                        <a:rPr lang="fr-FR" sz="1800" b="1" i="1" dirty="0" smtClean="0">
                          <a:solidFill>
                            <a:schemeClr val="accent1">
                              <a:lumMod val="50000"/>
                            </a:schemeClr>
                          </a:solidFill>
                        </a:rPr>
                        <a:t>Cystite, annexite, salpingite……</a:t>
                      </a:r>
                    </a:p>
                  </a:txBody>
                  <a:tcPr>
                    <a:solidFill>
                      <a:schemeClr val="bg1">
                        <a:lumMod val="85000"/>
                      </a:schemeClr>
                    </a:solidFill>
                  </a:tcPr>
                </a:tc>
                <a:extLst>
                  <a:ext uri="{0D108BD9-81ED-4DB2-BD59-A6C34878D82A}">
                    <a16:rowId xmlns:a16="http://schemas.microsoft.com/office/drawing/2014/main" val="28118387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4130768460"/>
              </p:ext>
            </p:extLst>
          </p:nvPr>
        </p:nvGraphicFramePr>
        <p:xfrm>
          <a:off x="6296297" y="1815738"/>
          <a:ext cx="5238206" cy="3579222"/>
        </p:xfrm>
        <a:graphic>
          <a:graphicData uri="http://schemas.openxmlformats.org/drawingml/2006/table">
            <a:tbl>
              <a:tblPr firstRow="1" bandRow="1">
                <a:tableStyleId>{5C22544A-7EE6-4342-B048-85BDC9FD1C3A}</a:tableStyleId>
              </a:tblPr>
              <a:tblGrid>
                <a:gridCol w="5238206">
                  <a:extLst>
                    <a:ext uri="{9D8B030D-6E8A-4147-A177-3AD203B41FA5}">
                      <a16:colId xmlns:a16="http://schemas.microsoft.com/office/drawing/2014/main" val="2666455913"/>
                    </a:ext>
                  </a:extLst>
                </a:gridCol>
              </a:tblGrid>
              <a:tr h="3579222">
                <a:tc>
                  <a:txBody>
                    <a:bodyPr/>
                    <a:lstStyle/>
                    <a:p>
                      <a:pPr marL="0" indent="0">
                        <a:buNone/>
                      </a:pPr>
                      <a:r>
                        <a:rPr lang="fr-FR" sz="2400" b="1" i="1" dirty="0" smtClean="0">
                          <a:solidFill>
                            <a:srgbClr val="C00000"/>
                          </a:solidFill>
                        </a:rPr>
                        <a:t>Inflammation d’organes avec perforation:</a:t>
                      </a:r>
                    </a:p>
                    <a:p>
                      <a:pPr marL="0" indent="0">
                        <a:buNone/>
                      </a:pPr>
                      <a:endParaRPr lang="fr-FR" sz="2400" b="1" i="1" dirty="0" smtClean="0">
                        <a:solidFill>
                          <a:srgbClr val="C00000"/>
                        </a:solidFill>
                      </a:endParaRPr>
                    </a:p>
                    <a:p>
                      <a:pPr marL="0" indent="0">
                        <a:buNone/>
                      </a:pPr>
                      <a:r>
                        <a:rPr lang="fr-FR" sz="1800" b="1" i="1" dirty="0" err="1" smtClean="0">
                          <a:solidFill>
                            <a:schemeClr val="accent1">
                              <a:lumMod val="50000"/>
                            </a:schemeClr>
                          </a:solidFill>
                        </a:rPr>
                        <a:t>Cholecystite</a:t>
                      </a:r>
                      <a:r>
                        <a:rPr lang="fr-FR" sz="1800" b="1" i="1" dirty="0" smtClean="0">
                          <a:solidFill>
                            <a:schemeClr val="accent1">
                              <a:lumMod val="50000"/>
                            </a:schemeClr>
                          </a:solidFill>
                        </a:rPr>
                        <a:t>, appendicite, diverticulite, Meckel, ……</a:t>
                      </a:r>
                    </a:p>
                    <a:p>
                      <a:r>
                        <a:rPr lang="fr-FR" sz="1800" b="1" i="1" dirty="0" err="1" smtClean="0">
                          <a:solidFill>
                            <a:schemeClr val="accent1">
                              <a:lumMod val="50000"/>
                            </a:schemeClr>
                          </a:solidFill>
                        </a:rPr>
                        <a:t>Abcés</a:t>
                      </a:r>
                      <a:r>
                        <a:rPr lang="fr-FR" sz="1800" b="1" i="1" dirty="0" smtClean="0">
                          <a:solidFill>
                            <a:schemeClr val="accent1">
                              <a:lumMod val="50000"/>
                            </a:schemeClr>
                          </a:solidFill>
                        </a:rPr>
                        <a:t> perforés: hépatique, intraabdominal, </a:t>
                      </a:r>
                      <a:r>
                        <a:rPr lang="fr-FR" sz="1800" b="1" i="1" dirty="0" err="1" smtClean="0">
                          <a:solidFill>
                            <a:schemeClr val="accent1">
                              <a:lumMod val="50000"/>
                            </a:schemeClr>
                          </a:solidFill>
                        </a:rPr>
                        <a:t>rétropéritonéal</a:t>
                      </a:r>
                      <a:r>
                        <a:rPr lang="fr-FR" sz="1800" b="1" i="1" dirty="0" smtClean="0">
                          <a:solidFill>
                            <a:schemeClr val="accent1">
                              <a:lumMod val="50000"/>
                            </a:schemeClr>
                          </a:solidFill>
                        </a:rPr>
                        <a:t>, </a:t>
                      </a:r>
                      <a:r>
                        <a:rPr lang="fr-FR" sz="1800" b="1" i="1" dirty="0" err="1" smtClean="0">
                          <a:solidFill>
                            <a:schemeClr val="accent1">
                              <a:lumMod val="50000"/>
                            </a:schemeClr>
                          </a:solidFill>
                        </a:rPr>
                        <a:t>pyosalpinx</a:t>
                      </a:r>
                      <a:r>
                        <a:rPr lang="fr-FR" sz="1800" b="1" i="1" dirty="0" smtClean="0">
                          <a:solidFill>
                            <a:schemeClr val="accent1">
                              <a:lumMod val="50000"/>
                            </a:schemeClr>
                          </a:solidFill>
                        </a:rPr>
                        <a:t>….</a:t>
                      </a:r>
                    </a:p>
                    <a:p>
                      <a:r>
                        <a:rPr lang="fr-FR" sz="1800" b="1" i="1" dirty="0" smtClean="0">
                          <a:solidFill>
                            <a:schemeClr val="accent1">
                              <a:lumMod val="50000"/>
                            </a:schemeClr>
                          </a:solidFill>
                        </a:rPr>
                        <a:t>Perforation d’organe sans inflammation initiale:</a:t>
                      </a:r>
                    </a:p>
                    <a:p>
                      <a:pPr>
                        <a:buFont typeface="Wingdings" panose="05000000000000000000" pitchFamily="2" charset="2"/>
                        <a:buChar char="§"/>
                      </a:pPr>
                      <a:r>
                        <a:rPr lang="fr-FR" sz="1800" b="1" i="1" dirty="0" smtClean="0">
                          <a:solidFill>
                            <a:schemeClr val="accent1">
                              <a:lumMod val="50000"/>
                            </a:schemeClr>
                          </a:solidFill>
                        </a:rPr>
                        <a:t>Tumeur gastro-intestinale</a:t>
                      </a:r>
                    </a:p>
                    <a:p>
                      <a:pPr>
                        <a:buFont typeface="Wingdings" panose="05000000000000000000" pitchFamily="2" charset="2"/>
                        <a:buChar char="§"/>
                      </a:pPr>
                      <a:r>
                        <a:rPr lang="fr-FR" sz="1800" b="1" i="1" dirty="0" smtClean="0">
                          <a:solidFill>
                            <a:schemeClr val="accent1">
                              <a:lumMod val="50000"/>
                            </a:schemeClr>
                          </a:solidFill>
                        </a:rPr>
                        <a:t>UGD</a:t>
                      </a:r>
                    </a:p>
                    <a:p>
                      <a:pPr>
                        <a:buFont typeface="Wingdings" panose="05000000000000000000" pitchFamily="2" charset="2"/>
                        <a:buChar char="§"/>
                      </a:pPr>
                      <a:r>
                        <a:rPr lang="fr-FR" sz="1800" b="1" i="1" dirty="0" smtClean="0">
                          <a:solidFill>
                            <a:schemeClr val="accent1">
                              <a:lumMod val="50000"/>
                            </a:schemeClr>
                          </a:solidFill>
                        </a:rPr>
                        <a:t>Perforation </a:t>
                      </a:r>
                      <a:r>
                        <a:rPr lang="fr-FR" sz="1800" b="1" i="1" dirty="0" err="1" smtClean="0">
                          <a:solidFill>
                            <a:schemeClr val="accent1">
                              <a:lumMod val="50000"/>
                            </a:schemeClr>
                          </a:solidFill>
                        </a:rPr>
                        <a:t>diastatique</a:t>
                      </a:r>
                      <a:endParaRPr lang="fr-FR" sz="1800" b="1" i="1" dirty="0" smtClean="0">
                        <a:solidFill>
                          <a:schemeClr val="accent1">
                            <a:lumMod val="50000"/>
                          </a:schemeClr>
                        </a:solidFill>
                      </a:endParaRPr>
                    </a:p>
                  </a:txBody>
                  <a:tcPr>
                    <a:solidFill>
                      <a:schemeClr val="bg1">
                        <a:lumMod val="85000"/>
                      </a:schemeClr>
                    </a:solidFill>
                  </a:tcPr>
                </a:tc>
                <a:extLst>
                  <a:ext uri="{0D108BD9-81ED-4DB2-BD59-A6C34878D82A}">
                    <a16:rowId xmlns:a16="http://schemas.microsoft.com/office/drawing/2014/main" val="3452436245"/>
                  </a:ext>
                </a:extLst>
              </a:tr>
            </a:tbl>
          </a:graphicData>
        </a:graphic>
      </p:graphicFrame>
    </p:spTree>
    <p:extLst>
      <p:ext uri="{BB962C8B-B14F-4D97-AF65-F5344CB8AC3E}">
        <p14:creationId xmlns:p14="http://schemas.microsoft.com/office/powerpoint/2010/main" val="3875463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05840"/>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t>                    </a:t>
            </a:r>
            <a:r>
              <a:rPr lang="fr-FR" b="1" i="1" dirty="0" smtClean="0">
                <a:solidFill>
                  <a:schemeClr val="bg1"/>
                </a:solidFill>
              </a:rPr>
              <a:t>Abdomen </a:t>
            </a:r>
            <a:r>
              <a:rPr lang="fr-FR" b="1" i="1" dirty="0">
                <a:solidFill>
                  <a:schemeClr val="bg1"/>
                </a:solidFill>
              </a:rPr>
              <a:t>aigu occlusif</a:t>
            </a:r>
          </a:p>
        </p:txBody>
      </p:sp>
      <p:sp>
        <p:nvSpPr>
          <p:cNvPr id="3" name="Espace réservé du contenu 2"/>
          <p:cNvSpPr>
            <a:spLocks noGrp="1"/>
          </p:cNvSpPr>
          <p:nvPr>
            <p:ph idx="1"/>
          </p:nvPr>
        </p:nvSpPr>
        <p:spPr/>
        <p:txBody>
          <a:bodyPr/>
          <a:lstStyle/>
          <a:p>
            <a:r>
              <a:rPr lang="fr-FR" i="1" dirty="0" smtClean="0">
                <a:solidFill>
                  <a:schemeClr val="accent1">
                    <a:lumMod val="50000"/>
                  </a:schemeClr>
                </a:solidFill>
              </a:rPr>
              <a:t>Arrêt du transit:</a:t>
            </a:r>
          </a:p>
          <a:p>
            <a:pPr>
              <a:buFont typeface="Wingdings" panose="05000000000000000000" pitchFamily="2" charset="2"/>
              <a:buChar char="§"/>
            </a:pPr>
            <a:r>
              <a:rPr lang="fr-FR" i="1" dirty="0" smtClean="0">
                <a:solidFill>
                  <a:schemeClr val="accent1">
                    <a:lumMod val="50000"/>
                  </a:schemeClr>
                </a:solidFill>
              </a:rPr>
              <a:t>Perte de capacité d’absorption de la muqueuse</a:t>
            </a:r>
          </a:p>
          <a:p>
            <a:pPr>
              <a:buFont typeface="Wingdings" panose="05000000000000000000" pitchFamily="2" charset="2"/>
              <a:buChar char="§"/>
            </a:pPr>
            <a:r>
              <a:rPr lang="fr-FR" i="1" dirty="0" smtClean="0">
                <a:solidFill>
                  <a:schemeClr val="accent1">
                    <a:lumMod val="50000"/>
                  </a:schemeClr>
                </a:solidFill>
              </a:rPr>
              <a:t>Accumulation des liquides</a:t>
            </a:r>
          </a:p>
          <a:p>
            <a:pPr>
              <a:buFont typeface="Wingdings" panose="05000000000000000000" pitchFamily="2" charset="2"/>
              <a:buChar char="§"/>
            </a:pPr>
            <a:r>
              <a:rPr lang="fr-FR" i="1" dirty="0" smtClean="0">
                <a:solidFill>
                  <a:schemeClr val="accent1">
                    <a:lumMod val="50000"/>
                  </a:schemeClr>
                </a:solidFill>
              </a:rPr>
              <a:t>Météorisme abdominale: augmentation du volume abdominal (diminution: retour veineux, débit cardiaque, course diaphragmatique…)</a:t>
            </a:r>
          </a:p>
          <a:p>
            <a:pPr>
              <a:buFont typeface="Wingdings" panose="05000000000000000000" pitchFamily="2" charset="2"/>
              <a:buChar char="§"/>
            </a:pPr>
            <a:r>
              <a:rPr lang="fr-FR" i="1" dirty="0" smtClean="0">
                <a:solidFill>
                  <a:schemeClr val="accent1">
                    <a:lumMod val="50000"/>
                  </a:schemeClr>
                </a:solidFill>
              </a:rPr>
              <a:t>Dilatation de la lumière intestinale: altération de la microcirculation pariétale, translocation bactérienne, nécrose, perforation</a:t>
            </a:r>
          </a:p>
          <a:p>
            <a:pPr>
              <a:buFont typeface="Wingdings" panose="05000000000000000000" pitchFamily="2" charset="2"/>
              <a:buChar char="§"/>
            </a:pPr>
            <a:r>
              <a:rPr lang="fr-FR" i="1" dirty="0" smtClean="0">
                <a:solidFill>
                  <a:schemeClr val="accent1">
                    <a:lumMod val="50000"/>
                  </a:schemeClr>
                </a:solidFill>
              </a:rPr>
              <a:t>En absence de traitement: choc hypovolémique et septique</a:t>
            </a:r>
            <a:endParaRPr lang="fr-FR" i="1" dirty="0">
              <a:solidFill>
                <a:schemeClr val="accent1">
                  <a:lumMod val="50000"/>
                </a:schemeClr>
              </a:solidFill>
            </a:endParaRPr>
          </a:p>
        </p:txBody>
      </p:sp>
    </p:spTree>
    <p:extLst>
      <p:ext uri="{BB962C8B-B14F-4D97-AF65-F5344CB8AC3E}">
        <p14:creationId xmlns:p14="http://schemas.microsoft.com/office/powerpoint/2010/main" val="19937014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 y="0"/>
            <a:ext cx="12100560" cy="914400"/>
          </a:xfrm>
        </p:spPr>
        <p:txBody>
          <a:bodyPr/>
          <a:lstStyle/>
          <a:p>
            <a:r>
              <a:rPr lang="fr-FR" dirty="0" smtClean="0"/>
              <a:t>                      Abdomen </a:t>
            </a:r>
            <a:r>
              <a:rPr lang="fr-FR" dirty="0"/>
              <a:t>aigu occlusif</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279237978"/>
              </p:ext>
            </p:extLst>
          </p:nvPr>
        </p:nvGraphicFramePr>
        <p:xfrm>
          <a:off x="838200" y="1825625"/>
          <a:ext cx="10866120" cy="3352800"/>
        </p:xfrm>
        <a:graphic>
          <a:graphicData uri="http://schemas.openxmlformats.org/drawingml/2006/table">
            <a:tbl>
              <a:tblPr firstRow="1" bandRow="1">
                <a:tableStyleId>{5C22544A-7EE6-4342-B048-85BDC9FD1C3A}</a:tableStyleId>
              </a:tblPr>
              <a:tblGrid>
                <a:gridCol w="10866120">
                  <a:extLst>
                    <a:ext uri="{9D8B030D-6E8A-4147-A177-3AD203B41FA5}">
                      <a16:colId xmlns:a16="http://schemas.microsoft.com/office/drawing/2014/main" val="3208148648"/>
                    </a:ext>
                  </a:extLst>
                </a:gridCol>
              </a:tblGrid>
              <a:tr h="370840">
                <a:tc>
                  <a:txBody>
                    <a:bodyPr/>
                    <a:lstStyle/>
                    <a:p>
                      <a:r>
                        <a:rPr lang="fr-FR" sz="2800" b="0" i="1" dirty="0" smtClean="0">
                          <a:solidFill>
                            <a:schemeClr val="accent1">
                              <a:lumMod val="50000"/>
                            </a:schemeClr>
                          </a:solidFill>
                        </a:rPr>
                        <a:t>- Tumeurs sténosantes gastro-intestinales</a:t>
                      </a:r>
                    </a:p>
                    <a:p>
                      <a:r>
                        <a:rPr lang="fr-FR" sz="2800" b="0" i="1" dirty="0" smtClean="0">
                          <a:solidFill>
                            <a:schemeClr val="accent1">
                              <a:lumMod val="50000"/>
                            </a:schemeClr>
                          </a:solidFill>
                        </a:rPr>
                        <a:t>- Sténoses inflammatoires gastro-intestinales: diverticulite, </a:t>
                      </a:r>
                      <a:r>
                        <a:rPr lang="fr-FR" sz="2800" b="0" i="1" dirty="0" err="1" smtClean="0">
                          <a:solidFill>
                            <a:schemeClr val="accent1">
                              <a:lumMod val="50000"/>
                            </a:schemeClr>
                          </a:solidFill>
                        </a:rPr>
                        <a:t>crohn</a:t>
                      </a:r>
                      <a:r>
                        <a:rPr lang="fr-FR" sz="2800" b="0" i="1" dirty="0" smtClean="0">
                          <a:solidFill>
                            <a:schemeClr val="accent1">
                              <a:lumMod val="50000"/>
                            </a:schemeClr>
                          </a:solidFill>
                        </a:rPr>
                        <a:t>, RCUH</a:t>
                      </a:r>
                    </a:p>
                    <a:p>
                      <a:r>
                        <a:rPr lang="fr-FR" sz="2800" b="0" i="1" dirty="0" smtClean="0">
                          <a:solidFill>
                            <a:schemeClr val="accent1">
                              <a:lumMod val="50000"/>
                            </a:schemeClr>
                          </a:solidFill>
                        </a:rPr>
                        <a:t>- VCP, éventrations et hernies étranglées</a:t>
                      </a:r>
                    </a:p>
                    <a:p>
                      <a:r>
                        <a:rPr lang="fr-FR" sz="2800" b="0" i="1" dirty="0" smtClean="0">
                          <a:solidFill>
                            <a:schemeClr val="accent1">
                              <a:lumMod val="50000"/>
                            </a:schemeClr>
                          </a:solidFill>
                        </a:rPr>
                        <a:t>- Invaginations entérales</a:t>
                      </a:r>
                    </a:p>
                    <a:p>
                      <a:r>
                        <a:rPr lang="fr-FR" sz="2800" b="0" i="1" dirty="0" smtClean="0">
                          <a:solidFill>
                            <a:schemeClr val="accent1">
                              <a:lumMod val="50000"/>
                            </a:schemeClr>
                          </a:solidFill>
                        </a:rPr>
                        <a:t>- Iléus biliaire</a:t>
                      </a:r>
                    </a:p>
                    <a:p>
                      <a:r>
                        <a:rPr lang="fr-FR" sz="2800" b="0" i="1" dirty="0" smtClean="0">
                          <a:solidFill>
                            <a:schemeClr val="accent1">
                              <a:lumMod val="50000"/>
                            </a:schemeClr>
                          </a:solidFill>
                        </a:rPr>
                        <a:t>- OIA sur bride</a:t>
                      </a:r>
                    </a:p>
                    <a:p>
                      <a:r>
                        <a:rPr lang="fr-FR" sz="2800" b="0" i="1" dirty="0" smtClean="0">
                          <a:solidFill>
                            <a:schemeClr val="accent1">
                              <a:lumMod val="50000"/>
                            </a:schemeClr>
                          </a:solidFill>
                        </a:rPr>
                        <a:t>- Corps étranger (bézoard) </a:t>
                      </a:r>
                    </a:p>
                    <a:p>
                      <a:endParaRPr lang="fr-FR" dirty="0"/>
                    </a:p>
                  </a:txBody>
                  <a:tcPr>
                    <a:solidFill>
                      <a:schemeClr val="bg1">
                        <a:lumMod val="85000"/>
                      </a:schemeClr>
                    </a:solidFill>
                  </a:tcPr>
                </a:tc>
                <a:extLst>
                  <a:ext uri="{0D108BD9-81ED-4DB2-BD59-A6C34878D82A}">
                    <a16:rowId xmlns:a16="http://schemas.microsoft.com/office/drawing/2014/main" val="2949265021"/>
                  </a:ext>
                </a:extLst>
              </a:tr>
            </a:tbl>
          </a:graphicData>
        </a:graphic>
      </p:graphicFrame>
      <p:sp>
        <p:nvSpPr>
          <p:cNvPr id="4" name="Titre 1"/>
          <p:cNvSpPr txBox="1">
            <a:spLocks/>
          </p:cNvSpPr>
          <p:nvPr/>
        </p:nvSpPr>
        <p:spPr>
          <a:xfrm>
            <a:off x="0" y="1"/>
            <a:ext cx="12192000" cy="100584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mtClean="0"/>
              <a:t>                    </a:t>
            </a:r>
            <a:r>
              <a:rPr lang="fr-FR" b="1" i="1" smtClean="0">
                <a:solidFill>
                  <a:schemeClr val="bg1"/>
                </a:solidFill>
              </a:rPr>
              <a:t>Abdomen aigu occlusif</a:t>
            </a:r>
            <a:endParaRPr lang="fr-FR" b="1" i="1" dirty="0">
              <a:solidFill>
                <a:schemeClr val="bg1"/>
              </a:solidFill>
            </a:endParaRPr>
          </a:p>
        </p:txBody>
      </p:sp>
    </p:spTree>
    <p:extLst>
      <p:ext uri="{BB962C8B-B14F-4D97-AF65-F5344CB8AC3E}">
        <p14:creationId xmlns:p14="http://schemas.microsoft.com/office/powerpoint/2010/main" val="372093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175656"/>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Définition - Généralités</a:t>
            </a:r>
            <a:endParaRPr lang="fr-FR" b="1" i="1" dirty="0">
              <a:solidFill>
                <a:schemeClr val="bg1"/>
              </a:solidFill>
            </a:endParaRPr>
          </a:p>
        </p:txBody>
      </p:sp>
      <p:sp>
        <p:nvSpPr>
          <p:cNvPr id="3" name="Espace réservé du contenu 2"/>
          <p:cNvSpPr>
            <a:spLocks noGrp="1"/>
          </p:cNvSpPr>
          <p:nvPr>
            <p:ph idx="1"/>
          </p:nvPr>
        </p:nvSpPr>
        <p:spPr>
          <a:xfrm>
            <a:off x="290945" y="1870365"/>
            <a:ext cx="8766753" cy="3654588"/>
          </a:xfrm>
        </p:spPr>
        <p:txBody>
          <a:bodyPr>
            <a:normAutofit/>
          </a:bodyPr>
          <a:lstStyle/>
          <a:p>
            <a:r>
              <a:rPr lang="fr-FR" dirty="0" smtClean="0">
                <a:solidFill>
                  <a:srgbClr val="002060"/>
                </a:solidFill>
              </a:rPr>
              <a:t>Mondor(1928): </a:t>
            </a:r>
            <a:r>
              <a:rPr lang="fr-FR" dirty="0">
                <a:solidFill>
                  <a:srgbClr val="002060"/>
                </a:solidFill>
              </a:rPr>
              <a:t>affections abdominales qui, pour la plupart, faute d'une intervention chirurgicale obtenue sans délai, font succomber les malades en quelques heures ou en peu de jours</a:t>
            </a:r>
            <a:r>
              <a:rPr lang="fr-FR" dirty="0" smtClean="0">
                <a:solidFill>
                  <a:srgbClr val="002060"/>
                </a:solidFill>
              </a:rPr>
              <a:t>.</a:t>
            </a:r>
          </a:p>
          <a:p>
            <a:endParaRPr lang="fr-FR" dirty="0">
              <a:solidFill>
                <a:srgbClr val="002060"/>
              </a:solidFill>
            </a:endParaRPr>
          </a:p>
          <a:p>
            <a:r>
              <a:rPr lang="fr-FR" dirty="0">
                <a:solidFill>
                  <a:srgbClr val="002060"/>
                </a:solidFill>
              </a:rPr>
              <a:t>L'abdomen aigu est constitué par un ensemble des signes évoquant une urgence chirurgicale</a:t>
            </a:r>
            <a:r>
              <a:rPr lang="fr-FR" dirty="0" smtClean="0">
                <a:solidFill>
                  <a:srgbClr val="002060"/>
                </a:solidFill>
              </a:rPr>
              <a:t>.</a:t>
            </a:r>
            <a:endParaRPr lang="fr-FR" dirty="0">
              <a:solidFill>
                <a:srgbClr val="002060"/>
              </a:solidFill>
            </a:endParaRPr>
          </a:p>
        </p:txBody>
      </p:sp>
      <p:pic>
        <p:nvPicPr>
          <p:cNvPr id="1026" name="Picture 2" descr="Mondor, Henri Jean Justin CIPB193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7698" y="1690688"/>
            <a:ext cx="2954193" cy="3685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073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058092"/>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b="1" i="1" dirty="0" smtClean="0">
                <a:solidFill>
                  <a:schemeClr val="bg1"/>
                </a:solidFill>
              </a:rPr>
              <a:t>                          Autres (vasculaire)</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181979195"/>
              </p:ext>
            </p:extLst>
          </p:nvPr>
        </p:nvGraphicFramePr>
        <p:xfrm>
          <a:off x="838200" y="1825624"/>
          <a:ext cx="10515600" cy="3451769"/>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320069373"/>
                    </a:ext>
                  </a:extLst>
                </a:gridCol>
              </a:tblGrid>
              <a:tr h="3451769">
                <a:tc>
                  <a:txBody>
                    <a:bodyPr/>
                    <a:lstStyle/>
                    <a:p>
                      <a:pPr algn="ctr"/>
                      <a:r>
                        <a:rPr lang="fr-FR" i="1" dirty="0" smtClean="0">
                          <a:solidFill>
                            <a:schemeClr val="accent1">
                              <a:lumMod val="50000"/>
                            </a:schemeClr>
                          </a:solidFill>
                        </a:rPr>
                        <a:t>                                                                                                                                                                                                                 </a:t>
                      </a:r>
                      <a:r>
                        <a:rPr lang="fr-FR" sz="3200" b="0" i="1" dirty="0" smtClean="0">
                          <a:solidFill>
                            <a:schemeClr val="accent1">
                              <a:lumMod val="50000"/>
                            </a:schemeClr>
                          </a:solidFill>
                        </a:rPr>
                        <a:t>Infarctus </a:t>
                      </a:r>
                      <a:r>
                        <a:rPr lang="fr-FR" sz="3200" b="0" i="1" dirty="0" err="1" smtClean="0">
                          <a:solidFill>
                            <a:schemeClr val="accent1">
                              <a:lumMod val="50000"/>
                            </a:schemeClr>
                          </a:solidFill>
                        </a:rPr>
                        <a:t>entéromésentérique</a:t>
                      </a:r>
                      <a:endParaRPr lang="fr-FR" sz="3200" b="0" i="1" dirty="0" smtClean="0">
                        <a:solidFill>
                          <a:schemeClr val="accent1">
                            <a:lumMod val="50000"/>
                          </a:schemeClr>
                        </a:solidFill>
                      </a:endParaRPr>
                    </a:p>
                    <a:p>
                      <a:pPr algn="ctr"/>
                      <a:r>
                        <a:rPr lang="fr-FR" sz="3200" b="0" i="1" dirty="0" smtClean="0">
                          <a:solidFill>
                            <a:schemeClr val="accent1">
                              <a:lumMod val="50000"/>
                            </a:schemeClr>
                          </a:solidFill>
                        </a:rPr>
                        <a:t>Colites ischémiques</a:t>
                      </a:r>
                    </a:p>
                    <a:p>
                      <a:pPr algn="ctr"/>
                      <a:r>
                        <a:rPr lang="fr-FR" sz="3200" b="0" i="1" dirty="0" smtClean="0">
                          <a:solidFill>
                            <a:schemeClr val="accent1">
                              <a:lumMod val="50000"/>
                            </a:schemeClr>
                          </a:solidFill>
                        </a:rPr>
                        <a:t>Torsion spermatique/ovaire</a:t>
                      </a:r>
                    </a:p>
                    <a:p>
                      <a:pPr algn="ctr"/>
                      <a:r>
                        <a:rPr lang="fr-FR" sz="3200" b="0" i="1" dirty="0" smtClean="0">
                          <a:solidFill>
                            <a:schemeClr val="accent1">
                              <a:lumMod val="50000"/>
                            </a:schemeClr>
                          </a:solidFill>
                        </a:rPr>
                        <a:t>Maladie de </a:t>
                      </a:r>
                      <a:r>
                        <a:rPr lang="fr-FR" sz="3200" b="0" i="1" dirty="0" err="1" smtClean="0">
                          <a:solidFill>
                            <a:schemeClr val="accent1">
                              <a:lumMod val="50000"/>
                            </a:schemeClr>
                          </a:solidFill>
                        </a:rPr>
                        <a:t>Buerger</a:t>
                      </a:r>
                      <a:r>
                        <a:rPr lang="fr-FR" sz="3200" b="0" i="1" dirty="0" smtClean="0">
                          <a:solidFill>
                            <a:schemeClr val="accent1">
                              <a:lumMod val="50000"/>
                            </a:schemeClr>
                          </a:solidFill>
                        </a:rPr>
                        <a:t> (</a:t>
                      </a:r>
                      <a:r>
                        <a:rPr lang="fr-FR" sz="3200" b="0" i="1" dirty="0" err="1" smtClean="0">
                          <a:solidFill>
                            <a:schemeClr val="accent1">
                              <a:lumMod val="50000"/>
                            </a:schemeClr>
                          </a:solidFill>
                        </a:rPr>
                        <a:t>thromboangéite</a:t>
                      </a:r>
                      <a:r>
                        <a:rPr lang="fr-FR" sz="3200" b="0" i="1" dirty="0" smtClean="0">
                          <a:solidFill>
                            <a:schemeClr val="accent1">
                              <a:lumMod val="50000"/>
                            </a:schemeClr>
                          </a:solidFill>
                        </a:rPr>
                        <a:t> oblitérante</a:t>
                      </a:r>
                      <a:r>
                        <a:rPr lang="fr-FR" sz="3200" b="0" dirty="0" smtClean="0">
                          <a:solidFill>
                            <a:schemeClr val="accent1">
                              <a:lumMod val="50000"/>
                            </a:schemeClr>
                          </a:solidFill>
                        </a:rPr>
                        <a:t>)</a:t>
                      </a:r>
                    </a:p>
                    <a:p>
                      <a:pPr algn="ctr"/>
                      <a:endParaRPr lang="fr-FR" sz="3200" b="0" dirty="0"/>
                    </a:p>
                  </a:txBody>
                  <a:tcPr>
                    <a:solidFill>
                      <a:schemeClr val="bg1">
                        <a:lumMod val="85000"/>
                      </a:schemeClr>
                    </a:solidFill>
                  </a:tcPr>
                </a:tc>
                <a:extLst>
                  <a:ext uri="{0D108BD9-81ED-4DB2-BD59-A6C34878D82A}">
                    <a16:rowId xmlns:a16="http://schemas.microsoft.com/office/drawing/2014/main" val="3051465242"/>
                  </a:ext>
                </a:extLst>
              </a:tr>
            </a:tbl>
          </a:graphicData>
        </a:graphic>
      </p:graphicFrame>
    </p:spTree>
    <p:extLst>
      <p:ext uri="{BB962C8B-B14F-4D97-AF65-F5344CB8AC3E}">
        <p14:creationId xmlns:p14="http://schemas.microsoft.com/office/powerpoint/2010/main" val="188057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31965"/>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b="1" i="1" dirty="0" smtClean="0">
                <a:solidFill>
                  <a:schemeClr val="bg1"/>
                </a:solidFill>
              </a:rPr>
              <a:t>Diagnostic différentiel (abdomen aigu médical)</a:t>
            </a:r>
            <a:endParaRPr lang="fr-FR" b="1" i="1" dirty="0">
              <a:solidFill>
                <a:schemeClr val="bg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85922950"/>
              </p:ext>
            </p:extLst>
          </p:nvPr>
        </p:nvGraphicFramePr>
        <p:xfrm>
          <a:off x="838200" y="1825625"/>
          <a:ext cx="10515600" cy="47548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496760566"/>
                    </a:ext>
                  </a:extLst>
                </a:gridCol>
              </a:tblGrid>
              <a:tr h="370840">
                <a:tc>
                  <a:txBody>
                    <a:bodyPr/>
                    <a:lstStyle/>
                    <a:p>
                      <a:pPr algn="ctr"/>
                      <a:r>
                        <a:rPr lang="fr-FR" sz="2400" b="0" i="1" dirty="0" smtClean="0">
                          <a:solidFill>
                            <a:schemeClr val="accent1">
                              <a:lumMod val="50000"/>
                            </a:schemeClr>
                          </a:solidFill>
                        </a:rPr>
                        <a:t>Viroses (grippe)</a:t>
                      </a:r>
                    </a:p>
                    <a:p>
                      <a:pPr algn="ctr"/>
                      <a:r>
                        <a:rPr lang="fr-FR" sz="2400" b="0" i="1" dirty="0" smtClean="0">
                          <a:solidFill>
                            <a:schemeClr val="accent1">
                              <a:lumMod val="50000"/>
                            </a:schemeClr>
                          </a:solidFill>
                        </a:rPr>
                        <a:t>Intoxications aigues (médicamenteuse, alimentaire, alcoolique…..)</a:t>
                      </a:r>
                    </a:p>
                    <a:p>
                      <a:pPr algn="ctr"/>
                      <a:r>
                        <a:rPr lang="fr-FR" sz="2400" b="0" i="1" dirty="0" smtClean="0">
                          <a:solidFill>
                            <a:schemeClr val="accent1">
                              <a:lumMod val="50000"/>
                            </a:schemeClr>
                          </a:solidFill>
                        </a:rPr>
                        <a:t>Pneumopathies de base et pleurésie</a:t>
                      </a:r>
                    </a:p>
                    <a:p>
                      <a:pPr algn="ctr"/>
                      <a:r>
                        <a:rPr lang="fr-FR" sz="2400" b="0" i="1" dirty="0" smtClean="0">
                          <a:solidFill>
                            <a:schemeClr val="accent1">
                              <a:lumMod val="50000"/>
                            </a:schemeClr>
                          </a:solidFill>
                        </a:rPr>
                        <a:t>IDM</a:t>
                      </a:r>
                    </a:p>
                    <a:p>
                      <a:pPr algn="ctr"/>
                      <a:r>
                        <a:rPr lang="fr-FR" sz="2400" b="0" i="1" dirty="0" smtClean="0">
                          <a:solidFill>
                            <a:schemeClr val="accent1">
                              <a:lumMod val="50000"/>
                            </a:schemeClr>
                          </a:solidFill>
                        </a:rPr>
                        <a:t>Diabète hyperlipidémie</a:t>
                      </a:r>
                    </a:p>
                    <a:p>
                      <a:pPr algn="ctr"/>
                      <a:r>
                        <a:rPr lang="fr-FR" sz="2400" b="0" i="1" dirty="0" smtClean="0">
                          <a:solidFill>
                            <a:schemeClr val="accent1">
                              <a:lumMod val="50000"/>
                            </a:schemeClr>
                          </a:solidFill>
                        </a:rPr>
                        <a:t>Embolie pulmonaire</a:t>
                      </a:r>
                    </a:p>
                    <a:p>
                      <a:pPr algn="ctr"/>
                      <a:r>
                        <a:rPr lang="fr-FR" sz="2400" b="0" i="1" dirty="0" smtClean="0">
                          <a:solidFill>
                            <a:schemeClr val="accent1">
                              <a:lumMod val="50000"/>
                            </a:schemeClr>
                          </a:solidFill>
                        </a:rPr>
                        <a:t>Contusions pariétales: hématome, fracture de cotes, …… </a:t>
                      </a:r>
                    </a:p>
                    <a:p>
                      <a:pPr algn="ctr"/>
                      <a:r>
                        <a:rPr lang="fr-FR" sz="2400" b="0" i="1" dirty="0" smtClean="0">
                          <a:solidFill>
                            <a:schemeClr val="accent1">
                              <a:lumMod val="50000"/>
                            </a:schemeClr>
                          </a:solidFill>
                        </a:rPr>
                        <a:t>Colique rénale, hépatique, ….</a:t>
                      </a:r>
                    </a:p>
                    <a:p>
                      <a:pPr algn="ctr"/>
                      <a:r>
                        <a:rPr lang="fr-FR" sz="2400" b="0" i="1" dirty="0" smtClean="0">
                          <a:solidFill>
                            <a:schemeClr val="accent1">
                              <a:lumMod val="50000"/>
                            </a:schemeClr>
                          </a:solidFill>
                        </a:rPr>
                        <a:t>Pancréatite chronique</a:t>
                      </a:r>
                    </a:p>
                    <a:p>
                      <a:pPr algn="ctr"/>
                      <a:r>
                        <a:rPr lang="fr-FR" sz="2400" b="0" i="1" dirty="0" smtClean="0">
                          <a:solidFill>
                            <a:schemeClr val="accent1">
                              <a:lumMod val="50000"/>
                            </a:schemeClr>
                          </a:solidFill>
                        </a:rPr>
                        <a:t>Tuberculose digestive</a:t>
                      </a:r>
                    </a:p>
                    <a:p>
                      <a:pPr algn="ctr"/>
                      <a:r>
                        <a:rPr lang="fr-FR" sz="2400" b="0" i="1" dirty="0" err="1" smtClean="0">
                          <a:solidFill>
                            <a:schemeClr val="accent1">
                              <a:lumMod val="50000"/>
                            </a:schemeClr>
                          </a:solidFill>
                        </a:rPr>
                        <a:t>Lymphadénite</a:t>
                      </a:r>
                      <a:r>
                        <a:rPr lang="fr-FR" sz="2400" b="0" i="1" dirty="0" smtClean="0">
                          <a:solidFill>
                            <a:schemeClr val="accent1">
                              <a:lumMod val="50000"/>
                            </a:schemeClr>
                          </a:solidFill>
                        </a:rPr>
                        <a:t> mésentérique</a:t>
                      </a:r>
                    </a:p>
                    <a:p>
                      <a:pPr algn="ctr"/>
                      <a:r>
                        <a:rPr lang="fr-FR" sz="2400" b="0" i="1" dirty="0" smtClean="0">
                          <a:solidFill>
                            <a:schemeClr val="accent1">
                              <a:lumMod val="50000"/>
                            </a:schemeClr>
                          </a:solidFill>
                        </a:rPr>
                        <a:t>Fièvre </a:t>
                      </a:r>
                      <a:r>
                        <a:rPr lang="fr-FR" sz="2400" b="0" i="1" dirty="0" err="1" smtClean="0">
                          <a:solidFill>
                            <a:schemeClr val="accent1">
                              <a:lumMod val="50000"/>
                            </a:schemeClr>
                          </a:solidFill>
                        </a:rPr>
                        <a:t>thyphoide</a:t>
                      </a:r>
                      <a:r>
                        <a:rPr lang="fr-FR" sz="2400" b="0" i="1" dirty="0" smtClean="0">
                          <a:solidFill>
                            <a:schemeClr val="accent1">
                              <a:lumMod val="50000"/>
                            </a:schemeClr>
                          </a:solidFill>
                        </a:rPr>
                        <a:t> </a:t>
                      </a:r>
                    </a:p>
                    <a:p>
                      <a:endParaRPr lang="fr-FR" dirty="0"/>
                    </a:p>
                  </a:txBody>
                  <a:tcPr>
                    <a:solidFill>
                      <a:schemeClr val="bg1">
                        <a:lumMod val="85000"/>
                      </a:schemeClr>
                    </a:solidFill>
                  </a:tcPr>
                </a:tc>
                <a:extLst>
                  <a:ext uri="{0D108BD9-81ED-4DB2-BD59-A6C34878D82A}">
                    <a16:rowId xmlns:a16="http://schemas.microsoft.com/office/drawing/2014/main" val="1154051687"/>
                  </a:ext>
                </a:extLst>
              </a:tr>
            </a:tbl>
          </a:graphicData>
        </a:graphic>
      </p:graphicFrame>
    </p:spTree>
    <p:extLst>
      <p:ext uri="{BB962C8B-B14F-4D97-AF65-F5344CB8AC3E}">
        <p14:creationId xmlns:p14="http://schemas.microsoft.com/office/powerpoint/2010/main" val="2293741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045030"/>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b="1" i="1" dirty="0" smtClean="0">
                <a:solidFill>
                  <a:schemeClr val="bg1"/>
                </a:solidFill>
              </a:rPr>
              <a:t>Traitement </a:t>
            </a:r>
            <a:endParaRPr lang="fr-FR" b="1" i="1" dirty="0">
              <a:solidFill>
                <a:schemeClr val="bg1"/>
              </a:solidFill>
            </a:endParaRPr>
          </a:p>
        </p:txBody>
      </p:sp>
      <p:sp>
        <p:nvSpPr>
          <p:cNvPr id="3" name="Espace réservé du contenu 2"/>
          <p:cNvSpPr>
            <a:spLocks noGrp="1"/>
          </p:cNvSpPr>
          <p:nvPr>
            <p:ph idx="1"/>
          </p:nvPr>
        </p:nvSpPr>
        <p:spPr/>
        <p:txBody>
          <a:bodyPr/>
          <a:lstStyle/>
          <a:p>
            <a:r>
              <a:rPr lang="fr-FR" i="1" dirty="0" smtClean="0">
                <a:solidFill>
                  <a:schemeClr val="accent1">
                    <a:lumMod val="50000"/>
                  </a:schemeClr>
                </a:solidFill>
              </a:rPr>
              <a:t>selon la cause</a:t>
            </a:r>
          </a:p>
          <a:p>
            <a:r>
              <a:rPr lang="fr-FR" i="1" dirty="0" smtClean="0">
                <a:solidFill>
                  <a:schemeClr val="accent1">
                    <a:lumMod val="50000"/>
                  </a:schemeClr>
                </a:solidFill>
              </a:rPr>
              <a:t>Une mise en condition: correction des troubles</a:t>
            </a:r>
          </a:p>
          <a:p>
            <a:r>
              <a:rPr lang="fr-FR" i="1" dirty="0" smtClean="0">
                <a:solidFill>
                  <a:schemeClr val="accent1">
                    <a:lumMod val="50000"/>
                  </a:schemeClr>
                </a:solidFill>
              </a:rPr>
              <a:t>Si hémorragie: hémostase</a:t>
            </a:r>
          </a:p>
          <a:p>
            <a:r>
              <a:rPr lang="fr-FR" i="1" dirty="0" smtClean="0">
                <a:solidFill>
                  <a:schemeClr val="accent1">
                    <a:lumMod val="50000"/>
                  </a:schemeClr>
                </a:solidFill>
              </a:rPr>
              <a:t>Si péritonite: prélèvement et aspiration du pus, toilette péritonéale et traitement de la cause</a:t>
            </a:r>
          </a:p>
          <a:p>
            <a:r>
              <a:rPr lang="fr-FR" i="1" dirty="0" smtClean="0">
                <a:solidFill>
                  <a:schemeClr val="accent1">
                    <a:lumMod val="50000"/>
                  </a:schemeClr>
                </a:solidFill>
              </a:rPr>
              <a:t>Si tumeur ou nécrose intestinale: résection, stomie ou rétablissement de la continuité digestive </a:t>
            </a:r>
            <a:endParaRPr lang="fr-FR" i="1" dirty="0">
              <a:solidFill>
                <a:schemeClr val="accent1">
                  <a:lumMod val="50000"/>
                </a:schemeClr>
              </a:solidFill>
            </a:endParaRPr>
          </a:p>
        </p:txBody>
      </p:sp>
    </p:spTree>
    <p:extLst>
      <p:ext uri="{BB962C8B-B14F-4D97-AF65-F5344CB8AC3E}">
        <p14:creationId xmlns:p14="http://schemas.microsoft.com/office/powerpoint/2010/main" val="33852373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031966"/>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fr-FR" b="1" i="1" dirty="0" smtClean="0">
                <a:solidFill>
                  <a:schemeClr val="bg1"/>
                </a:solidFill>
              </a:rPr>
              <a:t>Conclusion </a:t>
            </a:r>
            <a:endParaRPr lang="fr-FR" b="1" i="1" dirty="0">
              <a:solidFill>
                <a:schemeClr val="bg1"/>
              </a:solidFill>
            </a:endParaRPr>
          </a:p>
        </p:txBody>
      </p:sp>
      <p:sp>
        <p:nvSpPr>
          <p:cNvPr id="3" name="Espace réservé du contenu 2"/>
          <p:cNvSpPr>
            <a:spLocks noGrp="1"/>
          </p:cNvSpPr>
          <p:nvPr>
            <p:ph idx="1"/>
          </p:nvPr>
        </p:nvSpPr>
        <p:spPr/>
        <p:txBody>
          <a:bodyPr>
            <a:normAutofit lnSpcReduction="10000"/>
          </a:bodyPr>
          <a:lstStyle/>
          <a:p>
            <a:r>
              <a:rPr lang="fr-FR" i="1" dirty="0" smtClean="0">
                <a:solidFill>
                  <a:schemeClr val="accent1">
                    <a:lumMod val="50000"/>
                  </a:schemeClr>
                </a:solidFill>
              </a:rPr>
              <a:t>Motif très fréquent d’admission et d’hospitalisation en urgence</a:t>
            </a:r>
          </a:p>
          <a:p>
            <a:r>
              <a:rPr lang="fr-FR" i="1" dirty="0" smtClean="0">
                <a:solidFill>
                  <a:schemeClr val="accent1">
                    <a:lumMod val="50000"/>
                  </a:schemeClr>
                </a:solidFill>
              </a:rPr>
              <a:t>L’interrogatoire a une valeur informative majeure: il doit s’attacher à préciser les caractères de la douleur et les antécédents du patient</a:t>
            </a:r>
          </a:p>
          <a:p>
            <a:r>
              <a:rPr lang="fr-FR" i="1" dirty="0" smtClean="0">
                <a:solidFill>
                  <a:schemeClr val="accent1">
                    <a:lumMod val="50000"/>
                  </a:schemeClr>
                </a:solidFill>
              </a:rPr>
              <a:t>La prescription des examens doit être pertinente et d’autant plus réfléchie que la situation est urgente</a:t>
            </a:r>
          </a:p>
          <a:p>
            <a:r>
              <a:rPr lang="fr-FR" i="1" dirty="0" smtClean="0">
                <a:solidFill>
                  <a:schemeClr val="accent1">
                    <a:lumMod val="50000"/>
                  </a:schemeClr>
                </a:solidFill>
              </a:rPr>
              <a:t>Le terrain (âge et sexe) et les antécédents pathologiques sont une valeur d’orientation diagnostique considérable</a:t>
            </a:r>
          </a:p>
          <a:p>
            <a:r>
              <a:rPr lang="fr-FR" i="1" dirty="0" smtClean="0">
                <a:solidFill>
                  <a:schemeClr val="accent1">
                    <a:lumMod val="50000"/>
                  </a:schemeClr>
                </a:solidFill>
              </a:rPr>
              <a:t>Chez le sujet âgé, il faut toujours garder à l’esprit la possibilité d’une cause vasculaire abdominale (infarctus mésentérique ou rupture d’un anévrisme de l’aorte abdominale) </a:t>
            </a:r>
            <a:endParaRPr lang="fr-FR" i="1" dirty="0">
              <a:solidFill>
                <a:schemeClr val="accent1">
                  <a:lumMod val="50000"/>
                </a:schemeClr>
              </a:solidFill>
            </a:endParaRPr>
          </a:p>
        </p:txBody>
      </p:sp>
    </p:spTree>
    <p:extLst>
      <p:ext uri="{BB962C8B-B14F-4D97-AF65-F5344CB8AC3E}">
        <p14:creationId xmlns:p14="http://schemas.microsoft.com/office/powerpoint/2010/main" val="408356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88464"/>
          </a:xfrm>
        </p:spPr>
        <p:txBody>
          <a:bodyPr>
            <a:normAutofit fontScale="90000"/>
          </a:bodyPr>
          <a:lstStyle/>
          <a:p>
            <a:r>
              <a:rPr lang="fr-FR" dirty="0" smtClean="0"/>
              <a:t>Définition - Généralités</a:t>
            </a:r>
            <a:endParaRPr lang="fr-FR" dirty="0"/>
          </a:p>
        </p:txBody>
      </p:sp>
      <p:sp>
        <p:nvSpPr>
          <p:cNvPr id="3" name="Espace réservé du contenu 2"/>
          <p:cNvSpPr>
            <a:spLocks noGrp="1"/>
          </p:cNvSpPr>
          <p:nvPr>
            <p:ph idx="1"/>
          </p:nvPr>
        </p:nvSpPr>
        <p:spPr>
          <a:xfrm>
            <a:off x="838200" y="5553307"/>
            <a:ext cx="10515600" cy="1092819"/>
          </a:xfrm>
        </p:spPr>
        <p:txBody>
          <a:bodyPr/>
          <a:lstStyle/>
          <a:p>
            <a:pPr marL="0" indent="0">
              <a:buNone/>
            </a:pPr>
            <a:r>
              <a:rPr lang="fr-FR" b="1" dirty="0" smtClean="0">
                <a:solidFill>
                  <a:srgbClr val="002060"/>
                </a:solidFill>
              </a:rPr>
              <a:t>Tout désordre non traumatique dans la sphère abdominale requérant une intervention chirurgicale urgente.</a:t>
            </a:r>
            <a:endParaRPr lang="fr-FR" b="1" dirty="0">
              <a:solidFill>
                <a:srgbClr val="00206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114073240"/>
              </p:ext>
            </p:extLst>
          </p:nvPr>
        </p:nvGraphicFramePr>
        <p:xfrm>
          <a:off x="1059872" y="1600199"/>
          <a:ext cx="10293927" cy="3109333"/>
        </p:xfrm>
        <a:graphic>
          <a:graphicData uri="http://schemas.openxmlformats.org/drawingml/2006/table">
            <a:tbl>
              <a:tblPr firstRow="1" bandRow="1">
                <a:tableStyleId>{5C22544A-7EE6-4342-B048-85BDC9FD1C3A}</a:tableStyleId>
              </a:tblPr>
              <a:tblGrid>
                <a:gridCol w="10293927">
                  <a:extLst>
                    <a:ext uri="{9D8B030D-6E8A-4147-A177-3AD203B41FA5}">
                      <a16:colId xmlns:a16="http://schemas.microsoft.com/office/drawing/2014/main" val="3611863140"/>
                    </a:ext>
                  </a:extLst>
                </a:gridCol>
              </a:tblGrid>
              <a:tr h="3109333">
                <a:tc>
                  <a:txBody>
                    <a:bodyPr/>
                    <a:lstStyle/>
                    <a:p>
                      <a:r>
                        <a:rPr lang="fr-FR" sz="2800" dirty="0" smtClean="0">
                          <a:solidFill>
                            <a:srgbClr val="C00000"/>
                          </a:solidFill>
                        </a:rPr>
                        <a:t>                                                                                                                                                                                                             En France, Etienne entend par abdomen aigu, des douleurs abdominales ayant débuté et évoluant depuis moins d'une semaine.</a:t>
                      </a:r>
                    </a:p>
                    <a:p>
                      <a:endParaRPr lang="fr-FR" sz="2800" dirty="0" smtClean="0">
                        <a:solidFill>
                          <a:srgbClr val="C00000"/>
                        </a:solidFill>
                      </a:endParaRPr>
                    </a:p>
                    <a:p>
                      <a:r>
                        <a:rPr lang="fr-FR" sz="2800" dirty="0" smtClean="0">
                          <a:solidFill>
                            <a:srgbClr val="C00000"/>
                          </a:solidFill>
                        </a:rPr>
                        <a:t>OMS: des douleurs abdominales évoluant depuis quelques heures ou quelques jours (moins de trois) et qui sont en rapport avec une pathologie chirurgicale, nécessitant un traitement en urgence.       </a:t>
                      </a:r>
                    </a:p>
                  </a:txBody>
                  <a:tcPr>
                    <a:solidFill>
                      <a:schemeClr val="bg2">
                        <a:lumMod val="75000"/>
                      </a:schemeClr>
                    </a:solidFill>
                  </a:tcPr>
                </a:tc>
                <a:extLst>
                  <a:ext uri="{0D108BD9-81ED-4DB2-BD59-A6C34878D82A}">
                    <a16:rowId xmlns:a16="http://schemas.microsoft.com/office/drawing/2014/main" val="3934304474"/>
                  </a:ext>
                </a:extLst>
              </a:tr>
            </a:tbl>
          </a:graphicData>
        </a:graphic>
      </p:graphicFrame>
      <p:sp>
        <p:nvSpPr>
          <p:cNvPr id="5" name="Flèche courbée vers la droite 4"/>
          <p:cNvSpPr/>
          <p:nvPr/>
        </p:nvSpPr>
        <p:spPr>
          <a:xfrm>
            <a:off x="5441795" y="4876801"/>
            <a:ext cx="312234" cy="509238"/>
          </a:xfrm>
          <a:prstGeom prst="curved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Titre 1"/>
          <p:cNvSpPr txBox="1">
            <a:spLocks/>
          </p:cNvSpPr>
          <p:nvPr/>
        </p:nvSpPr>
        <p:spPr>
          <a:xfrm>
            <a:off x="0" y="2656"/>
            <a:ext cx="12192000" cy="1175656"/>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                  </a:t>
            </a:r>
            <a:r>
              <a:rPr lang="fr-FR" b="1" i="1" dirty="0" smtClean="0">
                <a:solidFill>
                  <a:schemeClr val="bg1"/>
                </a:solidFill>
              </a:rPr>
              <a:t>Définition - Généralités</a:t>
            </a:r>
            <a:endParaRPr lang="fr-FR" b="1" i="1" dirty="0">
              <a:solidFill>
                <a:schemeClr val="bg1"/>
              </a:solidFill>
            </a:endParaRPr>
          </a:p>
        </p:txBody>
      </p:sp>
    </p:spTree>
    <p:extLst>
      <p:ext uri="{BB962C8B-B14F-4D97-AF65-F5344CB8AC3E}">
        <p14:creationId xmlns:p14="http://schemas.microsoft.com/office/powerpoint/2010/main" val="86447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1353800" cy="1220426"/>
          </a:xfrm>
        </p:spPr>
        <p:txBody>
          <a:bodyPr/>
          <a:lstStyle/>
          <a:p>
            <a:r>
              <a:rPr lang="fr-FR" dirty="0" smtClean="0"/>
              <a:t>Définition - Généralités</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15732318"/>
              </p:ext>
            </p:extLst>
          </p:nvPr>
        </p:nvGraphicFramePr>
        <p:xfrm>
          <a:off x="1789611" y="1690688"/>
          <a:ext cx="8370389" cy="1052512"/>
        </p:xfrm>
        <a:graphic>
          <a:graphicData uri="http://schemas.openxmlformats.org/drawingml/2006/table">
            <a:tbl>
              <a:tblPr firstRow="1" bandRow="1">
                <a:tableStyleId>{5C22544A-7EE6-4342-B048-85BDC9FD1C3A}</a:tableStyleId>
              </a:tblPr>
              <a:tblGrid>
                <a:gridCol w="8370389">
                  <a:extLst>
                    <a:ext uri="{9D8B030D-6E8A-4147-A177-3AD203B41FA5}">
                      <a16:colId xmlns:a16="http://schemas.microsoft.com/office/drawing/2014/main" val="2843677173"/>
                    </a:ext>
                  </a:extLst>
                </a:gridCol>
              </a:tblGrid>
              <a:tr h="1052512">
                <a:tc>
                  <a:txBody>
                    <a:bodyPr/>
                    <a:lstStyle/>
                    <a:p>
                      <a:r>
                        <a:rPr lang="fr-FR" dirty="0" smtClean="0"/>
                        <a:t>                                                                                                                                                         </a:t>
                      </a:r>
                      <a:r>
                        <a:rPr lang="fr-FR" dirty="0" smtClean="0">
                          <a:solidFill>
                            <a:schemeClr val="accent1">
                              <a:lumMod val="50000"/>
                            </a:schemeClr>
                          </a:solidFill>
                        </a:rPr>
                        <a:t>Le syndrome abdominal aigu : les symptômes engendrés par une atteinte au niveau d’un organe de l’abdomen. </a:t>
                      </a:r>
                      <a:endParaRPr lang="fr-FR" dirty="0">
                        <a:solidFill>
                          <a:schemeClr val="accent1">
                            <a:lumMod val="50000"/>
                          </a:schemeClr>
                        </a:solidFill>
                      </a:endParaRPr>
                    </a:p>
                  </a:txBody>
                  <a:tcPr>
                    <a:solidFill>
                      <a:schemeClr val="bg1">
                        <a:lumMod val="85000"/>
                      </a:schemeClr>
                    </a:solidFill>
                  </a:tcPr>
                </a:tc>
                <a:extLst>
                  <a:ext uri="{0D108BD9-81ED-4DB2-BD59-A6C34878D82A}">
                    <a16:rowId xmlns:a16="http://schemas.microsoft.com/office/drawing/2014/main" val="788711625"/>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847693159"/>
              </p:ext>
            </p:extLst>
          </p:nvPr>
        </p:nvGraphicFramePr>
        <p:xfrm>
          <a:off x="1789611" y="4258491"/>
          <a:ext cx="8278949" cy="1892934"/>
        </p:xfrm>
        <a:graphic>
          <a:graphicData uri="http://schemas.openxmlformats.org/drawingml/2006/table">
            <a:tbl>
              <a:tblPr firstRow="1" bandRow="1">
                <a:tableStyleId>{5C22544A-7EE6-4342-B048-85BDC9FD1C3A}</a:tableStyleId>
              </a:tblPr>
              <a:tblGrid>
                <a:gridCol w="8278949">
                  <a:extLst>
                    <a:ext uri="{9D8B030D-6E8A-4147-A177-3AD203B41FA5}">
                      <a16:colId xmlns:a16="http://schemas.microsoft.com/office/drawing/2014/main" val="1361609288"/>
                    </a:ext>
                  </a:extLst>
                </a:gridCol>
              </a:tblGrid>
              <a:tr h="1892934">
                <a:tc>
                  <a:txBody>
                    <a:bodyPr/>
                    <a:lstStyle/>
                    <a:p>
                      <a:pPr marL="0" indent="0">
                        <a:buNone/>
                      </a:pPr>
                      <a:r>
                        <a:rPr lang="fr-FR" dirty="0" smtClean="0"/>
                        <a:t>       </a:t>
                      </a:r>
                      <a:r>
                        <a:rPr lang="fr-FR" dirty="0" smtClean="0">
                          <a:solidFill>
                            <a:schemeClr val="accent1">
                              <a:lumMod val="50000"/>
                            </a:schemeClr>
                          </a:solidFill>
                        </a:rPr>
                        <a:t>                                                                                                                                                       une douleur localisée pouvant être accompagnée d’autres signes digestifs comme de la diarrhée, des nausées ainsi que des vomissements.                                                                                                     autres signes: la fièvre, une altération de la tension artérielle et une sensation de fatigue. </a:t>
                      </a:r>
                      <a:endParaRPr lang="fr-FR" dirty="0">
                        <a:solidFill>
                          <a:schemeClr val="accent1">
                            <a:lumMod val="50000"/>
                          </a:schemeClr>
                        </a:solidFill>
                      </a:endParaRPr>
                    </a:p>
                  </a:txBody>
                  <a:tcPr>
                    <a:solidFill>
                      <a:schemeClr val="bg1">
                        <a:lumMod val="85000"/>
                      </a:schemeClr>
                    </a:solidFill>
                  </a:tcPr>
                </a:tc>
                <a:extLst>
                  <a:ext uri="{0D108BD9-81ED-4DB2-BD59-A6C34878D82A}">
                    <a16:rowId xmlns:a16="http://schemas.microsoft.com/office/drawing/2014/main" val="1999438498"/>
                  </a:ext>
                </a:extLst>
              </a:tr>
            </a:tbl>
          </a:graphicData>
        </a:graphic>
      </p:graphicFrame>
      <p:sp>
        <p:nvSpPr>
          <p:cNvPr id="6" name="Flèche courbée vers la droite 5"/>
          <p:cNvSpPr/>
          <p:nvPr/>
        </p:nvSpPr>
        <p:spPr>
          <a:xfrm>
            <a:off x="5146766" y="3016251"/>
            <a:ext cx="574765" cy="771978"/>
          </a:xfrm>
          <a:prstGeom prst="curvedRigh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Titre 1"/>
          <p:cNvSpPr txBox="1">
            <a:spLocks/>
          </p:cNvSpPr>
          <p:nvPr/>
        </p:nvSpPr>
        <p:spPr>
          <a:xfrm>
            <a:off x="0" y="1"/>
            <a:ext cx="12192000" cy="1175656"/>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mtClean="0"/>
              <a:t>                  </a:t>
            </a:r>
            <a:r>
              <a:rPr lang="fr-FR" b="1" i="1" smtClean="0">
                <a:solidFill>
                  <a:schemeClr val="bg1"/>
                </a:solidFill>
              </a:rPr>
              <a:t>Définition - Généralités</a:t>
            </a:r>
            <a:endParaRPr lang="fr-FR" b="1" i="1" dirty="0">
              <a:solidFill>
                <a:schemeClr val="bg1"/>
              </a:solidFill>
            </a:endParaRPr>
          </a:p>
        </p:txBody>
      </p:sp>
    </p:spTree>
    <p:extLst>
      <p:ext uri="{BB962C8B-B14F-4D97-AF65-F5344CB8AC3E}">
        <p14:creationId xmlns:p14="http://schemas.microsoft.com/office/powerpoint/2010/main" val="170937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49275"/>
          </a:xfrm>
        </p:spPr>
        <p:txBody>
          <a:bodyPr>
            <a:normAutofit fontScale="90000"/>
          </a:bodyPr>
          <a:lstStyle/>
          <a:p>
            <a:r>
              <a:rPr lang="fr-FR" dirty="0" smtClean="0"/>
              <a:t>Définition - Généralités</a:t>
            </a:r>
            <a:endParaRPr lang="fr-FR" dirty="0"/>
          </a:p>
        </p:txBody>
      </p:sp>
      <p:sp>
        <p:nvSpPr>
          <p:cNvPr id="3" name="Espace réservé du contenu 2"/>
          <p:cNvSpPr>
            <a:spLocks noGrp="1"/>
          </p:cNvSpPr>
          <p:nvPr>
            <p:ph idx="1"/>
          </p:nvPr>
        </p:nvSpPr>
        <p:spPr/>
        <p:txBody>
          <a:bodyPr/>
          <a:lstStyle/>
          <a:p>
            <a:r>
              <a:rPr lang="fr-FR" dirty="0" smtClean="0">
                <a:solidFill>
                  <a:srgbClr val="002060"/>
                </a:solidFill>
              </a:rPr>
              <a:t>Entité complexe</a:t>
            </a:r>
          </a:p>
          <a:p>
            <a:r>
              <a:rPr lang="fr-FR" dirty="0" smtClean="0">
                <a:solidFill>
                  <a:srgbClr val="002060"/>
                </a:solidFill>
              </a:rPr>
              <a:t>Tableau clinique dominée par la douleur abdominale aigue</a:t>
            </a:r>
          </a:p>
          <a:p>
            <a:r>
              <a:rPr lang="fr-FR" dirty="0" smtClean="0">
                <a:solidFill>
                  <a:srgbClr val="002060"/>
                </a:solidFill>
              </a:rPr>
              <a:t>Diagnostic rapide</a:t>
            </a:r>
          </a:p>
          <a:p>
            <a:r>
              <a:rPr lang="fr-FR" dirty="0" smtClean="0">
                <a:solidFill>
                  <a:srgbClr val="002060"/>
                </a:solidFill>
              </a:rPr>
              <a:t>Traitement chirurgical indiqué dans la plus part des situations rencontrées</a:t>
            </a:r>
            <a:endParaRPr lang="fr-FR" dirty="0">
              <a:solidFill>
                <a:srgbClr val="002060"/>
              </a:solidFill>
            </a:endParaRPr>
          </a:p>
        </p:txBody>
      </p:sp>
      <p:sp>
        <p:nvSpPr>
          <p:cNvPr id="5" name="Titre 1"/>
          <p:cNvSpPr txBox="1">
            <a:spLocks/>
          </p:cNvSpPr>
          <p:nvPr/>
        </p:nvSpPr>
        <p:spPr>
          <a:xfrm>
            <a:off x="0" y="1"/>
            <a:ext cx="12192000" cy="1175656"/>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mtClean="0"/>
              <a:t>                  </a:t>
            </a:r>
            <a:r>
              <a:rPr lang="fr-FR" b="1" i="1" smtClean="0">
                <a:solidFill>
                  <a:schemeClr val="bg1"/>
                </a:solidFill>
              </a:rPr>
              <a:t>Définition - Généralités</a:t>
            </a:r>
            <a:endParaRPr lang="fr-FR" b="1" i="1" dirty="0">
              <a:solidFill>
                <a:schemeClr val="bg1"/>
              </a:solidFill>
            </a:endParaRPr>
          </a:p>
        </p:txBody>
      </p:sp>
    </p:spTree>
    <p:extLst>
      <p:ext uri="{BB962C8B-B14F-4D97-AF65-F5344CB8AC3E}">
        <p14:creationId xmlns:p14="http://schemas.microsoft.com/office/powerpoint/2010/main" val="303131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32155"/>
          </a:xfrm>
        </p:spPr>
        <p:txBody>
          <a:bodyPr/>
          <a:lstStyle/>
          <a:p>
            <a:r>
              <a:rPr lang="fr-FR" dirty="0" smtClean="0"/>
              <a:t>Epidémiologie</a:t>
            </a:r>
            <a:endParaRPr lang="fr-FR" dirty="0"/>
          </a:p>
        </p:txBody>
      </p:sp>
      <p:sp>
        <p:nvSpPr>
          <p:cNvPr id="3" name="Espace réservé du contenu 2"/>
          <p:cNvSpPr>
            <a:spLocks noGrp="1"/>
          </p:cNvSpPr>
          <p:nvPr>
            <p:ph idx="1"/>
          </p:nvPr>
        </p:nvSpPr>
        <p:spPr>
          <a:xfrm>
            <a:off x="311727" y="1371599"/>
            <a:ext cx="11880273" cy="5195455"/>
          </a:xfrm>
        </p:spPr>
        <p:txBody>
          <a:bodyPr>
            <a:normAutofit/>
          </a:bodyPr>
          <a:lstStyle/>
          <a:p>
            <a:r>
              <a:rPr lang="fr-FR" dirty="0" smtClean="0"/>
              <a:t> </a:t>
            </a:r>
            <a:r>
              <a:rPr lang="fr-FR" dirty="0" smtClean="0">
                <a:solidFill>
                  <a:srgbClr val="FF0000"/>
                </a:solidFill>
              </a:rPr>
              <a:t>5 </a:t>
            </a:r>
            <a:r>
              <a:rPr lang="fr-FR" dirty="0">
                <a:solidFill>
                  <a:srgbClr val="FF0000"/>
                </a:solidFill>
              </a:rPr>
              <a:t>à 10%</a:t>
            </a:r>
            <a:r>
              <a:rPr lang="fr-FR" dirty="0"/>
              <a:t> </a:t>
            </a:r>
            <a:r>
              <a:rPr lang="fr-FR" dirty="0">
                <a:solidFill>
                  <a:srgbClr val="002060"/>
                </a:solidFill>
              </a:rPr>
              <a:t>des admissions dans les services </a:t>
            </a:r>
            <a:r>
              <a:rPr lang="fr-FR" dirty="0" smtClean="0">
                <a:solidFill>
                  <a:srgbClr val="002060"/>
                </a:solidFill>
              </a:rPr>
              <a:t>d'urgence hospitaliers.</a:t>
            </a:r>
            <a:r>
              <a:rPr lang="fr-FR" dirty="0">
                <a:solidFill>
                  <a:srgbClr val="002060"/>
                </a:solidFill>
              </a:rPr>
              <a:t> </a:t>
            </a:r>
            <a:r>
              <a:rPr lang="fr-FR" dirty="0" smtClean="0">
                <a:solidFill>
                  <a:srgbClr val="002060"/>
                </a:solidFill>
              </a:rPr>
              <a:t> 															Les patients âgés de plus </a:t>
            </a:r>
            <a:r>
              <a:rPr lang="fr-FR" dirty="0">
                <a:solidFill>
                  <a:srgbClr val="002060"/>
                </a:solidFill>
              </a:rPr>
              <a:t>de 50 ans représentent environ 26% des consultations d'un service d'urgence. </a:t>
            </a:r>
            <a:endParaRPr lang="fr-FR" dirty="0" smtClean="0">
              <a:solidFill>
                <a:srgbClr val="002060"/>
              </a:solidFill>
            </a:endParaRPr>
          </a:p>
          <a:p>
            <a:endParaRPr lang="fr-FR" dirty="0">
              <a:solidFill>
                <a:srgbClr val="002060"/>
              </a:solidFill>
            </a:endParaRPr>
          </a:p>
          <a:p>
            <a:r>
              <a:rPr lang="fr-FR" dirty="0" smtClean="0">
                <a:solidFill>
                  <a:srgbClr val="002060"/>
                </a:solidFill>
              </a:rPr>
              <a:t>L'urgence </a:t>
            </a:r>
            <a:r>
              <a:rPr lang="fr-FR" dirty="0">
                <a:solidFill>
                  <a:srgbClr val="002060"/>
                </a:solidFill>
              </a:rPr>
              <a:t>chirurgicale abdominale vitale ne concerne que 1% des abdomens </a:t>
            </a:r>
            <a:r>
              <a:rPr lang="fr-FR" dirty="0" smtClean="0">
                <a:solidFill>
                  <a:srgbClr val="002060"/>
                </a:solidFill>
              </a:rPr>
              <a:t>aigus.                                                                                                                                 </a:t>
            </a:r>
            <a:r>
              <a:rPr lang="fr-FR" dirty="0"/>
              <a:t> </a:t>
            </a:r>
            <a:r>
              <a:rPr lang="fr-FR" dirty="0" smtClean="0"/>
              <a:t>.  </a:t>
            </a:r>
            <a:r>
              <a:rPr lang="fr-FR" dirty="0">
                <a:solidFill>
                  <a:srgbClr val="FF0000"/>
                </a:solidFill>
              </a:rPr>
              <a:t>30% </a:t>
            </a:r>
            <a:r>
              <a:rPr lang="fr-FR" dirty="0">
                <a:solidFill>
                  <a:srgbClr val="002060"/>
                </a:solidFill>
              </a:rPr>
              <a:t>de toutes les opérations effectuées dans un bloc opératoire d'urgence.</a:t>
            </a:r>
          </a:p>
        </p:txBody>
      </p:sp>
      <p:sp>
        <p:nvSpPr>
          <p:cNvPr id="4" name="Titre 1"/>
          <p:cNvSpPr txBox="1">
            <a:spLocks/>
          </p:cNvSpPr>
          <p:nvPr/>
        </p:nvSpPr>
        <p:spPr>
          <a:xfrm>
            <a:off x="0" y="1"/>
            <a:ext cx="12192000" cy="1175656"/>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                  </a:t>
            </a:r>
            <a:r>
              <a:rPr lang="fr-FR" b="1" i="1" dirty="0" smtClean="0">
                <a:solidFill>
                  <a:schemeClr val="bg1"/>
                </a:solidFill>
              </a:rPr>
              <a:t>Epidémiologie</a:t>
            </a:r>
            <a:endParaRPr lang="fr-FR" b="1" i="1" dirty="0">
              <a:solidFill>
                <a:schemeClr val="bg1"/>
              </a:solidFill>
            </a:endParaRPr>
          </a:p>
        </p:txBody>
      </p:sp>
    </p:spTree>
    <p:extLst>
      <p:ext uri="{BB962C8B-B14F-4D97-AF65-F5344CB8AC3E}">
        <p14:creationId xmlns:p14="http://schemas.microsoft.com/office/powerpoint/2010/main" val="978276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
            <a:ext cx="12192001" cy="1110342"/>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fr-FR" dirty="0" smtClean="0"/>
              <a:t>                                </a:t>
            </a:r>
            <a:r>
              <a:rPr lang="fr-FR" b="1" i="1" dirty="0" smtClean="0">
                <a:solidFill>
                  <a:schemeClr val="bg1"/>
                </a:solidFill>
              </a:rPr>
              <a:t>Diagnostic</a:t>
            </a:r>
            <a:endParaRPr lang="fr-FR" b="1" i="1" dirty="0">
              <a:solidFill>
                <a:schemeClr val="bg1"/>
              </a:solidFill>
            </a:endParaRPr>
          </a:p>
        </p:txBody>
      </p:sp>
      <p:sp>
        <p:nvSpPr>
          <p:cNvPr id="3" name="Espace réservé du contenu 2"/>
          <p:cNvSpPr>
            <a:spLocks noGrp="1"/>
          </p:cNvSpPr>
          <p:nvPr>
            <p:ph idx="1"/>
          </p:nvPr>
        </p:nvSpPr>
        <p:spPr/>
        <p:txBody>
          <a:bodyPr>
            <a:normAutofit/>
          </a:bodyPr>
          <a:lstStyle/>
          <a:p>
            <a:r>
              <a:rPr lang="fr-FR" i="1" dirty="0" smtClean="0">
                <a:solidFill>
                  <a:schemeClr val="accent1">
                    <a:lumMod val="50000"/>
                  </a:schemeClr>
                </a:solidFill>
              </a:rPr>
              <a:t>déterminante</a:t>
            </a:r>
            <a:r>
              <a:rPr lang="fr-FR" i="1" dirty="0">
                <a:solidFill>
                  <a:schemeClr val="accent1">
                    <a:lumMod val="50000"/>
                  </a:schemeClr>
                </a:solidFill>
              </a:rPr>
              <a:t> ; bien menée </a:t>
            </a:r>
            <a:r>
              <a:rPr lang="fr-FR" i="1" dirty="0" smtClean="0">
                <a:solidFill>
                  <a:schemeClr val="accent1">
                    <a:lumMod val="50000"/>
                  </a:schemeClr>
                </a:solidFill>
              </a:rPr>
              <a:t>permet </a:t>
            </a:r>
            <a:r>
              <a:rPr lang="fr-FR" i="1" dirty="0">
                <a:solidFill>
                  <a:schemeClr val="accent1">
                    <a:lumMod val="50000"/>
                  </a:schemeClr>
                </a:solidFill>
              </a:rPr>
              <a:t>presque toujours d'établir une haute probabilité de diagnostic. </a:t>
            </a:r>
            <a:r>
              <a:rPr lang="fr-FR" i="1" dirty="0" smtClean="0">
                <a:solidFill>
                  <a:schemeClr val="accent1">
                    <a:lumMod val="50000"/>
                  </a:schemeClr>
                </a:solidFill>
              </a:rPr>
              <a:t>                                                                 En </a:t>
            </a:r>
            <a:r>
              <a:rPr lang="fr-FR" i="1" dirty="0">
                <a:solidFill>
                  <a:schemeClr val="accent1">
                    <a:lumMod val="50000"/>
                  </a:schemeClr>
                </a:solidFill>
              </a:rPr>
              <a:t>plus des éléments traditionnels d'une anamnèse, elle doit porter également sur des points très précis : les prises </a:t>
            </a:r>
            <a:r>
              <a:rPr lang="fr-FR" i="1" dirty="0" smtClean="0">
                <a:solidFill>
                  <a:schemeClr val="accent1">
                    <a:lumMod val="50000"/>
                  </a:schemeClr>
                </a:solidFill>
              </a:rPr>
              <a:t>médicamenteuses, éthylisme….</a:t>
            </a:r>
          </a:p>
          <a:p>
            <a:r>
              <a:rPr lang="fr-FR" i="1" dirty="0">
                <a:solidFill>
                  <a:schemeClr val="accent1">
                    <a:lumMod val="50000"/>
                  </a:schemeClr>
                </a:solidFill>
              </a:rPr>
              <a:t>les détails de l'installation d'une douleur, de son site, de la nature de certains vomissements, etc. </a:t>
            </a:r>
            <a:r>
              <a:rPr lang="fr-FR" i="1" dirty="0" smtClean="0">
                <a:solidFill>
                  <a:schemeClr val="accent1">
                    <a:lumMod val="50000"/>
                  </a:schemeClr>
                </a:solidFill>
              </a:rPr>
              <a:t>                                                                                     Se </a:t>
            </a:r>
            <a:r>
              <a:rPr lang="fr-FR" i="1" dirty="0">
                <a:solidFill>
                  <a:schemeClr val="accent1">
                    <a:lumMod val="50000"/>
                  </a:schemeClr>
                </a:solidFill>
              </a:rPr>
              <a:t>méfier de l'exagération ou de la sous évaluation faite par l'entourage de tel ou tel autre symptôme.</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955095131"/>
              </p:ext>
            </p:extLst>
          </p:nvPr>
        </p:nvGraphicFramePr>
        <p:xfrm>
          <a:off x="838200" y="352697"/>
          <a:ext cx="1931126" cy="457200"/>
        </p:xfrm>
        <a:graphic>
          <a:graphicData uri="http://schemas.openxmlformats.org/drawingml/2006/table">
            <a:tbl>
              <a:tblPr firstRow="1" bandRow="1">
                <a:tableStyleId>{5C22544A-7EE6-4342-B048-85BDC9FD1C3A}</a:tableStyleId>
              </a:tblPr>
              <a:tblGrid>
                <a:gridCol w="1931126">
                  <a:extLst>
                    <a:ext uri="{9D8B030D-6E8A-4147-A177-3AD203B41FA5}">
                      <a16:colId xmlns:a16="http://schemas.microsoft.com/office/drawing/2014/main" val="1557120623"/>
                    </a:ext>
                  </a:extLst>
                </a:gridCol>
              </a:tblGrid>
              <a:tr h="404950">
                <a:tc>
                  <a:txBody>
                    <a:bodyPr/>
                    <a:lstStyle/>
                    <a:p>
                      <a:r>
                        <a:rPr lang="fr-FR" dirty="0" smtClean="0"/>
                        <a:t>      </a:t>
                      </a:r>
                      <a:r>
                        <a:rPr lang="fr-FR" sz="2400" dirty="0" smtClean="0"/>
                        <a:t>anamnèse</a:t>
                      </a:r>
                      <a:endParaRPr lang="fr-FR" sz="2400" dirty="0"/>
                    </a:p>
                  </a:txBody>
                  <a:tcPr>
                    <a:solidFill>
                      <a:schemeClr val="accent1">
                        <a:lumMod val="75000"/>
                      </a:schemeClr>
                    </a:solidFill>
                  </a:tcPr>
                </a:tc>
                <a:extLst>
                  <a:ext uri="{0D108BD9-81ED-4DB2-BD59-A6C34878D82A}">
                    <a16:rowId xmlns:a16="http://schemas.microsoft.com/office/drawing/2014/main" val="1213905852"/>
                  </a:ext>
                </a:extLst>
              </a:tr>
            </a:tbl>
          </a:graphicData>
        </a:graphic>
      </p:graphicFrame>
    </p:spTree>
    <p:extLst>
      <p:ext uri="{BB962C8B-B14F-4D97-AF65-F5344CB8AC3E}">
        <p14:creationId xmlns:p14="http://schemas.microsoft.com/office/powerpoint/2010/main" val="2393476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1"/>
            <a:ext cx="12192000" cy="1110342"/>
          </a:xfr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fr-FR" dirty="0" smtClean="0">
                <a:solidFill>
                  <a:schemeClr val="bg1"/>
                </a:solidFill>
              </a:rPr>
              <a:t>       </a:t>
            </a:r>
            <a:r>
              <a:rPr lang="fr-FR" b="1" dirty="0">
                <a:solidFill>
                  <a:schemeClr val="bg1"/>
                </a:solidFill>
              </a:rPr>
              <a:t> </a:t>
            </a:r>
            <a:r>
              <a:rPr lang="fr-FR" sz="2400" b="1" dirty="0">
                <a:solidFill>
                  <a:schemeClr val="bg1"/>
                </a:solidFill>
              </a:rPr>
              <a:t>anamnèse</a:t>
            </a:r>
            <a:r>
              <a:rPr lang="fr-FR" sz="2400" dirty="0" smtClean="0">
                <a:solidFill>
                  <a:schemeClr val="bg1"/>
                </a:solidFill>
              </a:rPr>
              <a:t> </a:t>
            </a:r>
            <a:r>
              <a:rPr lang="fr-FR" dirty="0" smtClean="0">
                <a:solidFill>
                  <a:schemeClr val="bg1"/>
                </a:solidFill>
              </a:rPr>
              <a:t>         </a:t>
            </a:r>
            <a:r>
              <a:rPr lang="fr-FR" b="1" i="1" dirty="0" smtClean="0">
                <a:solidFill>
                  <a:schemeClr val="bg1"/>
                </a:solidFill>
              </a:rPr>
              <a:t>Diagnostic</a:t>
            </a:r>
            <a:endParaRPr lang="fr-FR" b="1" i="1"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585361496"/>
              </p:ext>
            </p:extLst>
          </p:nvPr>
        </p:nvGraphicFramePr>
        <p:xfrm>
          <a:off x="1836057" y="1282563"/>
          <a:ext cx="9293497" cy="833619"/>
        </p:xfrm>
        <a:graphic>
          <a:graphicData uri="http://schemas.openxmlformats.org/drawingml/2006/table">
            <a:tbl>
              <a:tblPr firstRow="1" bandRow="1">
                <a:tableStyleId>{5C22544A-7EE6-4342-B048-85BDC9FD1C3A}</a:tableStyleId>
              </a:tblPr>
              <a:tblGrid>
                <a:gridCol w="9293497">
                  <a:extLst>
                    <a:ext uri="{9D8B030D-6E8A-4147-A177-3AD203B41FA5}">
                      <a16:colId xmlns:a16="http://schemas.microsoft.com/office/drawing/2014/main" val="2169903026"/>
                    </a:ext>
                  </a:extLst>
                </a:gridCol>
              </a:tblGrid>
              <a:tr h="833619">
                <a:tc>
                  <a:txBody>
                    <a:bodyPr/>
                    <a:lstStyle/>
                    <a:p>
                      <a:pPr marL="0" indent="0" algn="ctr">
                        <a:buNone/>
                      </a:pPr>
                      <a:r>
                        <a:rPr lang="fr-FR" dirty="0" smtClean="0">
                          <a:solidFill>
                            <a:srgbClr val="C00000"/>
                          </a:solidFill>
                        </a:rPr>
                        <a:t>                                                                                                                                                                          </a:t>
                      </a:r>
                      <a:r>
                        <a:rPr lang="fr-FR" sz="2400" dirty="0" smtClean="0">
                          <a:solidFill>
                            <a:srgbClr val="C00000"/>
                          </a:solidFill>
                        </a:rPr>
                        <a:t>la douleur: le symptôme dominant dans une pathologie abdominale.                     </a:t>
                      </a:r>
                    </a:p>
                  </a:txBody>
                  <a:tcPr>
                    <a:solidFill>
                      <a:schemeClr val="bg1">
                        <a:lumMod val="85000"/>
                      </a:schemeClr>
                    </a:solidFill>
                  </a:tcPr>
                </a:tc>
                <a:extLst>
                  <a:ext uri="{0D108BD9-81ED-4DB2-BD59-A6C34878D82A}">
                    <a16:rowId xmlns:a16="http://schemas.microsoft.com/office/drawing/2014/main" val="3635035131"/>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656816650"/>
              </p:ext>
            </p:extLst>
          </p:nvPr>
        </p:nvGraphicFramePr>
        <p:xfrm>
          <a:off x="2032000" y="3213463"/>
          <a:ext cx="8128000" cy="2144711"/>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527374240"/>
                    </a:ext>
                  </a:extLst>
                </a:gridCol>
              </a:tblGrid>
              <a:tr h="2144711">
                <a:tc>
                  <a:txBody>
                    <a:bodyPr/>
                    <a:lstStyle/>
                    <a:p>
                      <a:pPr marL="0" lvl="0" indent="0" algn="just" eaLnBrk="0" fontAlgn="base" hangingPunct="0">
                        <a:lnSpc>
                          <a:spcPct val="100000"/>
                        </a:lnSpc>
                        <a:spcBef>
                          <a:spcPct val="0"/>
                        </a:spcBef>
                        <a:spcAft>
                          <a:spcPct val="0"/>
                        </a:spcAft>
                        <a:buNone/>
                      </a:pPr>
                      <a:r>
                        <a:rPr lang="fr-FR" altLang="fr-FR" b="1" dirty="0" smtClean="0">
                          <a:latin typeface="Arial" panose="020B0604020202020204" pitchFamily="34" charset="0"/>
                        </a:rPr>
                        <a:t>                                                                                                                                                                   </a:t>
                      </a:r>
                      <a:r>
                        <a:rPr lang="fr-FR" altLang="fr-FR" b="1" dirty="0" smtClean="0">
                          <a:solidFill>
                            <a:srgbClr val="C00000"/>
                          </a:solidFill>
                          <a:latin typeface="Arial" panose="020B0604020202020204" pitchFamily="34" charset="0"/>
                        </a:rPr>
                        <a:t>Le mode d'installation</a:t>
                      </a:r>
                    </a:p>
                    <a:p>
                      <a:pPr marL="0" lvl="0" indent="0" algn="just" eaLnBrk="0" fontAlgn="base" hangingPunct="0">
                        <a:lnSpc>
                          <a:spcPct val="100000"/>
                        </a:lnSpc>
                        <a:spcBef>
                          <a:spcPct val="0"/>
                        </a:spcBef>
                        <a:spcAft>
                          <a:spcPct val="0"/>
                        </a:spcAft>
                        <a:buNone/>
                      </a:pPr>
                      <a:endParaRPr lang="fr-FR" altLang="fr-FR" dirty="0" smtClean="0">
                        <a:latin typeface="Arial" panose="020B0604020202020204" pitchFamily="34" charset="0"/>
                      </a:endParaRPr>
                    </a:p>
                    <a:p>
                      <a:pPr marL="0" lvl="0" indent="0" algn="just" eaLnBrk="0" fontAlgn="base" hangingPunct="0">
                        <a:lnSpc>
                          <a:spcPct val="100000"/>
                        </a:lnSpc>
                        <a:spcBef>
                          <a:spcPct val="0"/>
                        </a:spcBef>
                        <a:spcAft>
                          <a:spcPct val="0"/>
                        </a:spcAft>
                        <a:buNone/>
                      </a:pPr>
                      <a:endParaRPr lang="fr-FR" altLang="fr-FR" dirty="0" smtClean="0">
                        <a:latin typeface="Arial" panose="020B0604020202020204" pitchFamily="34" charset="0"/>
                      </a:endParaRPr>
                    </a:p>
                    <a:p>
                      <a:pPr marL="0" lvl="0" indent="0" algn="just" eaLnBrk="0" fontAlgn="base" hangingPunct="0">
                        <a:lnSpc>
                          <a:spcPct val="100000"/>
                        </a:lnSpc>
                        <a:spcBef>
                          <a:spcPct val="0"/>
                        </a:spcBef>
                        <a:spcAft>
                          <a:spcPct val="0"/>
                        </a:spcAft>
                        <a:buNone/>
                      </a:pPr>
                      <a:r>
                        <a:rPr lang="fr-FR" altLang="fr-FR" dirty="0" smtClean="0">
                          <a:solidFill>
                            <a:srgbClr val="000000"/>
                          </a:solidFill>
                          <a:latin typeface="Arial" panose="020B0604020202020204" pitchFamily="34" charset="0"/>
                          <a:cs typeface="Arial" panose="020B0604020202020204" pitchFamily="34" charset="0"/>
                        </a:rPr>
                        <a:t>                           </a:t>
                      </a:r>
                      <a:r>
                        <a:rPr lang="fr-FR" altLang="fr-FR" dirty="0" smtClean="0">
                          <a:solidFill>
                            <a:schemeClr val="accent1">
                              <a:lumMod val="50000"/>
                            </a:schemeClr>
                          </a:solidFill>
                          <a:latin typeface="Arial" panose="020B0604020202020204" pitchFamily="34" charset="0"/>
                          <a:cs typeface="Arial" panose="020B0604020202020204" pitchFamily="34" charset="0"/>
                        </a:rPr>
                        <a:t>brutal, ou rapidement progressif.</a:t>
                      </a:r>
                      <a:endParaRPr lang="fr-FR" altLang="fr-FR" dirty="0" smtClean="0">
                        <a:solidFill>
                          <a:schemeClr val="accent1">
                            <a:lumMod val="50000"/>
                          </a:schemeClr>
                        </a:solidFill>
                      </a:endParaRPr>
                    </a:p>
                    <a:p>
                      <a:pPr marL="0" lvl="0" indent="0" algn="just" eaLnBrk="0" fontAlgn="base" hangingPunct="0">
                        <a:lnSpc>
                          <a:spcPct val="100000"/>
                        </a:lnSpc>
                        <a:spcBef>
                          <a:spcPct val="0"/>
                        </a:spcBef>
                        <a:spcAft>
                          <a:spcPct val="0"/>
                        </a:spcAft>
                        <a:buNone/>
                      </a:pPr>
                      <a:r>
                        <a:rPr lang="fr-FR" altLang="fr-FR" dirty="0" smtClean="0">
                          <a:solidFill>
                            <a:schemeClr val="accent1">
                              <a:lumMod val="50000"/>
                            </a:schemeClr>
                          </a:solidFill>
                          <a:latin typeface="Arial" panose="020B0604020202020204" pitchFamily="34" charset="0"/>
                          <a:cs typeface="Arial" panose="020B0604020202020204" pitchFamily="34" charset="0"/>
                        </a:rPr>
                        <a:t>                           suraiguë: </a:t>
                      </a:r>
                      <a:r>
                        <a:rPr lang="fr-FR" altLang="fr-FR" i="1" dirty="0" smtClean="0">
                          <a:solidFill>
                            <a:schemeClr val="accent1">
                              <a:lumMod val="50000"/>
                            </a:schemeClr>
                          </a:solidFill>
                          <a:latin typeface="Arial" panose="020B0604020202020204" pitchFamily="34" charset="0"/>
                          <a:cs typeface="Arial" panose="020B0604020202020204" pitchFamily="34" charset="0"/>
                        </a:rPr>
                        <a:t>« catastrophe »</a:t>
                      </a:r>
                      <a:r>
                        <a:rPr lang="fr-FR" altLang="fr-FR" dirty="0" smtClean="0">
                          <a:solidFill>
                            <a:schemeClr val="accent1">
                              <a:lumMod val="50000"/>
                            </a:schemeClr>
                          </a:solidFill>
                          <a:latin typeface="Arial" panose="020B0604020202020204" pitchFamily="34" charset="0"/>
                          <a:cs typeface="Arial" panose="020B0604020202020204" pitchFamily="34" charset="0"/>
                        </a:rPr>
                        <a:t> abdominale</a:t>
                      </a:r>
                    </a:p>
                    <a:p>
                      <a:pPr marL="0" lvl="0" indent="0" algn="just" eaLnBrk="0" fontAlgn="base" hangingPunct="0">
                        <a:lnSpc>
                          <a:spcPct val="100000"/>
                        </a:lnSpc>
                        <a:spcBef>
                          <a:spcPct val="0"/>
                        </a:spcBef>
                        <a:spcAft>
                          <a:spcPct val="0"/>
                        </a:spcAft>
                        <a:buNone/>
                      </a:pPr>
                      <a:r>
                        <a:rPr lang="fr-FR" altLang="fr-FR" dirty="0" smtClean="0">
                          <a:solidFill>
                            <a:schemeClr val="accent1">
                              <a:lumMod val="50000"/>
                            </a:schemeClr>
                          </a:solidFill>
                          <a:latin typeface="Arial" panose="020B0604020202020204" pitchFamily="34" charset="0"/>
                          <a:cs typeface="Arial" panose="020B0604020202020204" pitchFamily="34" charset="0"/>
                        </a:rPr>
                        <a:t>                           La douleur d'installation </a:t>
                      </a:r>
                      <a:r>
                        <a:rPr lang="fr-FR" altLang="fr-FR" i="1" dirty="0" smtClean="0">
                          <a:solidFill>
                            <a:schemeClr val="accent1">
                              <a:lumMod val="50000"/>
                            </a:schemeClr>
                          </a:solidFill>
                          <a:latin typeface="Arial" panose="020B0604020202020204" pitchFamily="34" charset="0"/>
                          <a:cs typeface="Arial" panose="020B0604020202020204" pitchFamily="34" charset="0"/>
                        </a:rPr>
                        <a:t>« moyennement rapide » </a:t>
                      </a:r>
                      <a:endParaRPr lang="fr-FR" altLang="fr-FR" dirty="0">
                        <a:solidFill>
                          <a:schemeClr val="accent1">
                            <a:lumMod val="50000"/>
                          </a:schemeClr>
                        </a:solidFill>
                        <a:latin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678897214"/>
                  </a:ext>
                </a:extLst>
              </a:tr>
            </a:tbl>
          </a:graphicData>
        </a:graphic>
      </p:graphicFrame>
    </p:spTree>
    <p:extLst>
      <p:ext uri="{BB962C8B-B14F-4D97-AF65-F5344CB8AC3E}">
        <p14:creationId xmlns:p14="http://schemas.microsoft.com/office/powerpoint/2010/main" val="148452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41978</TotalTime>
  <Words>1608</Words>
  <Application>Microsoft Office PowerPoint</Application>
  <PresentationFormat>Grand écran</PresentationFormat>
  <Paragraphs>255</Paragraphs>
  <Slides>33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Calibri</vt:lpstr>
      <vt:lpstr>Calibri Light</vt:lpstr>
      <vt:lpstr>Wingdings</vt:lpstr>
      <vt:lpstr>Thème Office</vt:lpstr>
      <vt:lpstr>MINISTERE DE L’ENSEIGNEMENT SUPERIEUR ET DE LA RECHERCHE SCIENTIFIQUE   UNIVERSITE HADJ LAKHDAR BATNA 2   Faculté de Médecine                               Département de Médecine</vt:lpstr>
      <vt:lpstr>                               Objectifs  </vt:lpstr>
      <vt:lpstr>                  Définition - Généralités</vt:lpstr>
      <vt:lpstr>Définition - Généralités</vt:lpstr>
      <vt:lpstr>Définition - Généralités</vt:lpstr>
      <vt:lpstr>Définition - Généralités</vt:lpstr>
      <vt:lpstr>Epidémiologie</vt:lpstr>
      <vt:lpstr>                                Diagnostic</vt:lpstr>
      <vt:lpstr>        anamnèse          Diagnostic</vt:lpstr>
      <vt:lpstr>       anamnèse                          Diagnostic</vt:lpstr>
      <vt:lpstr>                                Diagnostic</vt:lpstr>
      <vt:lpstr>                                Diagnostic</vt:lpstr>
      <vt:lpstr>                                Diagnostic</vt:lpstr>
      <vt:lpstr>                                Diagnostic</vt:lpstr>
      <vt:lpstr>                                Diagnostic</vt:lpstr>
      <vt:lpstr>                                Diagnostic</vt:lpstr>
      <vt:lpstr>Diagnostic  EXAMEN PHYSIQUE</vt:lpstr>
      <vt:lpstr>        Examen physique                                                                                                Diagnostic</vt:lpstr>
      <vt:lpstr>                                Diagnostic</vt:lpstr>
      <vt:lpstr>                                Diagnostic</vt:lpstr>
      <vt:lpstr>                                Diagnostic</vt:lpstr>
      <vt:lpstr>                Les explorations para-cliniques</vt:lpstr>
      <vt:lpstr>                     Diagnostic étiologique</vt:lpstr>
      <vt:lpstr>                  Abdomen aigu hémorragique</vt:lpstr>
      <vt:lpstr>Abdomen aigu hémorragique</vt:lpstr>
      <vt:lpstr>                    Abdomen aigu péritonéal</vt:lpstr>
      <vt:lpstr>Abdomen aigu péritonéal</vt:lpstr>
      <vt:lpstr>                    Abdomen aigu occlusif</vt:lpstr>
      <vt:lpstr>                      Abdomen aigu occlusif</vt:lpstr>
      <vt:lpstr>                          Autres (vasculaire)</vt:lpstr>
      <vt:lpstr>Diagnostic différentiel (abdomen aigu médical)</vt:lpstr>
      <vt:lpstr>Traitement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MINISTERE DE L’ENSEIGNEMENT SUPERIEUR ET DE LA RECHERCHE SCIENTIFIQUE   UNIVERSITE HADJ LAKHDAR BATNA 2   Faculté de Médecine                               Département de Médecine</dc:title>
  <dc:creator>Utilisateur Windows</dc:creator>
  <cp:lastModifiedBy>Utilisateur Windows</cp:lastModifiedBy>
  <cp:revision>65</cp:revision>
  <dcterms:created xsi:type="dcterms:W3CDTF">2019-10-04T20:29:35Z</dcterms:created>
  <dcterms:modified xsi:type="dcterms:W3CDTF">2020-01-02T08:22:19Z</dcterms:modified>
</cp:coreProperties>
</file>